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5" r:id="rId6"/>
    <p:sldId id="260" r:id="rId7"/>
    <p:sldId id="261" r:id="rId8"/>
    <p:sldId id="262" r:id="rId9"/>
    <p:sldId id="263" r:id="rId10"/>
    <p:sldId id="264" r:id="rId11"/>
    <p:sldId id="273" r:id="rId12"/>
    <p:sldId id="274" r:id="rId13"/>
    <p:sldId id="275" r:id="rId14"/>
    <p:sldId id="279" r:id="rId15"/>
    <p:sldId id="276" r:id="rId16"/>
    <p:sldId id="277" r:id="rId17"/>
    <p:sldId id="278" r:id="rId18"/>
    <p:sldId id="288" r:id="rId19"/>
    <p:sldId id="281" r:id="rId20"/>
    <p:sldId id="282" r:id="rId21"/>
    <p:sldId id="285" r:id="rId22"/>
    <p:sldId id="283" r:id="rId23"/>
    <p:sldId id="286" r:id="rId24"/>
    <p:sldId id="284" r:id="rId25"/>
    <p:sldId id="272" r:id="rId26"/>
    <p:sldId id="268" r:id="rId27"/>
    <p:sldId id="266" r:id="rId28"/>
    <p:sldId id="269" r:id="rId29"/>
    <p:sldId id="267" r:id="rId30"/>
    <p:sldId id="270" r:id="rId31"/>
    <p:sldId id="280" r:id="rId32"/>
    <p:sldId id="289" r:id="rId33"/>
    <p:sldId id="290" r:id="rId34"/>
    <p:sldId id="291" r:id="rId35"/>
    <p:sldId id="292" r:id="rId36"/>
    <p:sldId id="293" r:id="rId37"/>
    <p:sldId id="294" r:id="rId38"/>
    <p:sldId id="295" r:id="rId39"/>
    <p:sldId id="287"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8D37"/>
    <a:srgbClr val="F96D00"/>
    <a:srgbClr val="D3D3D3"/>
    <a:srgbClr val="F2F2F2"/>
    <a:srgbClr val="232832"/>
    <a:srgbClr val="FFBC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00" autoAdjust="0"/>
    <p:restoredTop sz="96323" autoAdjust="0"/>
  </p:normalViewPr>
  <p:slideViewPr>
    <p:cSldViewPr snapToGrid="0">
      <p:cViewPr>
        <p:scale>
          <a:sx n="66" d="100"/>
          <a:sy n="66" d="100"/>
        </p:scale>
        <p:origin x="2106" y="10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DAF1F-1862-4F9F-B2B2-14DFD9E0D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74DAEE-FFE6-4B91-A030-DA7D754C2F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D3B126-DFE5-4010-8C29-26024F3A173C}"/>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8B49EEB2-C0E8-4F51-93C5-40039E01F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EE75A-24E6-4B97-8F25-DAA77D37EB00}"/>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297549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C1E97-3490-4C90-A528-D08E602097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D47898-0EBA-4A38-90D3-1C2A517CD6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DD8DA4-F994-4B7A-B30B-ADC2CB3EBEAB}"/>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C88A6159-1CB2-4C59-A05A-48ED00F38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B48B6A-C26C-411B-AEAD-6976C87A417A}"/>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11683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945D26-7F25-4D9A-818A-E65F8F3285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1B8EE-C871-44B8-BF29-538618F903A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AA4936-0FD3-4DDF-B0AC-DA6CE085EC1D}"/>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835B4D67-97B7-40D7-B61A-85FB641368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9314A5-9DE2-4368-B115-CE320CB9A46B}"/>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1578481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4F9C3-203E-4844-8392-BC76A4828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0A01E5-43A6-459A-A3BD-AF82ECA461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7886A7-4EBA-4DF9-826B-42D00CB81125}"/>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28F2D9BD-B860-4B7D-992D-221869D801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34FC4F-82B3-4888-82D6-9D856FC908FF}"/>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705810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845BE-EE02-4F75-BCD8-A21F55C50B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39659C6-9958-49BE-8B83-70A3024C51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248408-B934-4002-A9AC-83D223B5A03C}"/>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1C3F87EB-4F86-49B3-9F3F-3F92F0C7C4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96FFDA-4B3B-4218-9ECF-D545C8845246}"/>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765579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8FED3-E06C-4B04-9E61-9FDF092969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D9C6BB-D1EC-43E4-BFD4-C18A053EB4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800995-5024-4D05-84FC-0E13CC88F2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EDBC15-9C0C-4338-9673-6D3AC241E9F3}"/>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6" name="Footer Placeholder 5">
            <a:extLst>
              <a:ext uri="{FF2B5EF4-FFF2-40B4-BE49-F238E27FC236}">
                <a16:creationId xmlns:a16="http://schemas.microsoft.com/office/drawing/2014/main" id="{23628B4C-DB0A-4277-80C0-A223B92D47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9D2ED1-215D-4A61-A89E-8EBF5FEBD9E0}"/>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187215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41749-0961-4E76-B16C-2559DD0EF29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72076CF-6A74-4974-97A1-3608561AAF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FDA8A2-852A-4F2B-961A-60B3BC6078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8C690B-6BE1-4F67-A549-493CEE202A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573CBF-9FFE-4047-BE02-A18B40DC61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0C01AD-702A-4857-AD1E-C410C6C4D6B7}"/>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8" name="Footer Placeholder 7">
            <a:extLst>
              <a:ext uri="{FF2B5EF4-FFF2-40B4-BE49-F238E27FC236}">
                <a16:creationId xmlns:a16="http://schemas.microsoft.com/office/drawing/2014/main" id="{237EEE68-4436-485B-88C5-A082BCAE37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4CF0E7-E486-4ABB-AC03-2F5975EEF1FD}"/>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45630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6E884-70FD-43BF-AB78-5F14F4E0A5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11861C-4A49-405F-B9E7-48A5A3A1290E}"/>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4" name="Footer Placeholder 3">
            <a:extLst>
              <a:ext uri="{FF2B5EF4-FFF2-40B4-BE49-F238E27FC236}">
                <a16:creationId xmlns:a16="http://schemas.microsoft.com/office/drawing/2014/main" id="{CDFC425E-9822-41E8-AB9A-442AD054F0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192863-6E58-42EB-9FDC-09800C4FE464}"/>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831588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DF5829-1B50-4E35-A571-EDCB08950917}"/>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3" name="Footer Placeholder 2">
            <a:extLst>
              <a:ext uri="{FF2B5EF4-FFF2-40B4-BE49-F238E27FC236}">
                <a16:creationId xmlns:a16="http://schemas.microsoft.com/office/drawing/2014/main" id="{95D683A2-F0AE-4FC3-B975-94A7A7C6F4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39B496-4208-4FB2-91EC-576D2203EA5F}"/>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406014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C1E32-4D26-43F1-B9FE-823A324C6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1CF856-0CEF-4AC5-BDC9-3B4BBB5B4E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F50928-7A0B-48A7-B6DB-59C5B7F982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CDB4D0-0C8A-420D-A9D7-A84160884AC5}"/>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6" name="Footer Placeholder 5">
            <a:extLst>
              <a:ext uri="{FF2B5EF4-FFF2-40B4-BE49-F238E27FC236}">
                <a16:creationId xmlns:a16="http://schemas.microsoft.com/office/drawing/2014/main" id="{4D538960-48A8-4294-A488-FB09860E93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3E92BB-4524-427F-A6F5-BF46103F1E85}"/>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3885148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528A9-4C49-4A57-BE81-D1B802C85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FBADBF-D25F-4496-B9E0-5BC25F2627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D9D84E-5AFA-413C-B535-2D351B7CE0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861B50-8056-4D96-98FB-FBEEB49D1958}"/>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6" name="Footer Placeholder 5">
            <a:extLst>
              <a:ext uri="{FF2B5EF4-FFF2-40B4-BE49-F238E27FC236}">
                <a16:creationId xmlns:a16="http://schemas.microsoft.com/office/drawing/2014/main" id="{2072BE2A-C359-49B5-9429-0041983E0C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8E5500-639C-4985-A727-AA283453325A}"/>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272605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4847F6-973F-4572-9412-BEA9DC1A11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E7DB94D-B984-45E6-B951-862D484107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36BDDC-3814-4BED-94B7-2E13DB300F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846D3083-38F7-4306-93A5-26B64ADA12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484FCC-32EC-4696-BFC0-19695EF6D0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42AD81-8C6D-44B2-B9C7-47F61C323205}" type="slidenum">
              <a:rPr lang="en-US" smtClean="0"/>
              <a:t>‹#›</a:t>
            </a:fld>
            <a:endParaRPr lang="en-US"/>
          </a:p>
        </p:txBody>
      </p:sp>
    </p:spTree>
    <p:extLst>
      <p:ext uri="{BB962C8B-B14F-4D97-AF65-F5344CB8AC3E}">
        <p14:creationId xmlns:p14="http://schemas.microsoft.com/office/powerpoint/2010/main" val="502791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microsoft.com/office/2007/relationships/hdphoto" Target="../media/hdphoto3.wdp"/><Relationship Id="rId7" Type="http://schemas.microsoft.com/office/2007/relationships/hdphoto" Target="../media/hdphoto2.wdp"/><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8" Type="http://schemas.openxmlformats.org/officeDocument/2006/relationships/image" Target="../media/image19.png"/><Relationship Id="rId3" Type="http://schemas.microsoft.com/office/2007/relationships/hdphoto" Target="../media/hdphoto3.wdp"/><Relationship Id="rId7" Type="http://schemas.microsoft.com/office/2007/relationships/hdphoto" Target="../media/hdphoto2.wdp"/><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 Id="rId9" Type="http://schemas.microsoft.com/office/2007/relationships/hdphoto" Target="../media/hdphoto4.wdp"/></Relationships>
</file>

<file path=ppt/slides/_rels/slide24.xml.rels><?xml version="1.0" encoding="UTF-8" standalone="yes"?>
<Relationships xmlns="http://schemas.openxmlformats.org/package/2006/relationships"><Relationship Id="rId8" Type="http://schemas.openxmlformats.org/officeDocument/2006/relationships/image" Target="../media/image17.png"/><Relationship Id="rId3" Type="http://schemas.microsoft.com/office/2007/relationships/hdphoto" Target="../media/hdphoto3.wdp"/><Relationship Id="rId7" Type="http://schemas.microsoft.com/office/2007/relationships/hdphoto" Target="../media/hdphoto5.wdp"/><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20.png"/><Relationship Id="rId11" Type="http://schemas.microsoft.com/office/2007/relationships/hdphoto" Target="../media/hdphoto4.wdp"/><Relationship Id="rId5" Type="http://schemas.microsoft.com/office/2007/relationships/hdphoto" Target="../media/hdphoto1.wdp"/><Relationship Id="rId10" Type="http://schemas.openxmlformats.org/officeDocument/2006/relationships/image" Target="../media/image19.png"/><Relationship Id="rId4" Type="http://schemas.openxmlformats.org/officeDocument/2006/relationships/image" Target="../media/image16.png"/><Relationship Id="rId9" Type="http://schemas.microsoft.com/office/2007/relationships/hdphoto" Target="../media/hdphoto2.wdp"/></Relationships>
</file>

<file path=ppt/slides/_rels/slide25.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microsoft.com/office/2017/06/relationships/model3d" Target="../media/model3d2.glb"/></Relationships>
</file>

<file path=ppt/slides/_rels/slide7.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microsoft.com/office/2017/06/relationships/model3d" Target="../media/model3d2.glb"/><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microsoft.com/office/2017/06/relationships/model3d" Target="../media/model3d3.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1.png"/><Relationship Id="rId5" Type="http://schemas.microsoft.com/office/2017/06/relationships/model3d" Target="../media/model3d2.glb"/><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1.xml"/><Relationship Id="rId6" Type="http://schemas.microsoft.com/office/2017/06/relationships/model3d" Target="../media/model3d3.glb"/><Relationship Id="rId5" Type="http://schemas.openxmlformats.org/officeDocument/2006/relationships/image" Target="../media/image12.png"/><Relationship Id="rId4" Type="http://schemas.microsoft.com/office/2017/06/relationships/model3d" Target="../media/model3d2.glb"/></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7" name="TextBox 6">
            <a:extLst>
              <a:ext uri="{FF2B5EF4-FFF2-40B4-BE49-F238E27FC236}">
                <a16:creationId xmlns:a16="http://schemas.microsoft.com/office/drawing/2014/main" id="{CB64AF46-9B12-4025-84AB-194B54F31381}"/>
              </a:ext>
            </a:extLst>
          </p:cNvPr>
          <p:cNvSpPr txBox="1"/>
          <p:nvPr/>
        </p:nvSpPr>
        <p:spPr>
          <a:xfrm>
            <a:off x="3067050" y="2321004"/>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3924214464"/>
                  </p:ext>
                </p:extLst>
              </p:nvPr>
            </p:nvGraphicFramePr>
            <p:xfrm>
              <a:off x="3495469" y="7396019"/>
              <a:ext cx="5331443" cy="8282778"/>
            </p:xfrm>
            <a:graphic>
              <a:graphicData uri="http://schemas.microsoft.com/office/drawing/2017/model3d">
                <am3d:model3d r:embed="rId3">
                  <am3d:spPr>
                    <a:xfrm>
                      <a:off x="0" y="0"/>
                      <a:ext cx="5331443" cy="8282778"/>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556067" ay="130900" az="-10790703"/>
                    <am3d:postTrans dx="0" dy="0" dz="0"/>
                  </am3d:trans>
                  <am3d:raster rName="Office3DRenderer" rVer="16.0.8326">
                    <am3d:blip r:embed="rId4"/>
                  </am3d:raster>
                  <am3d:objViewport viewportSz="110817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3495469" y="7396019"/>
                <a:ext cx="5331443" cy="8282778"/>
              </a:xfrm>
              <a:prstGeom prst="rect">
                <a:avLst/>
              </a:prstGeom>
            </p:spPr>
          </p:pic>
        </mc:Fallback>
      </mc:AlternateContent>
      <p:sp>
        <p:nvSpPr>
          <p:cNvPr id="9" name="TextBox 8">
            <a:extLst>
              <a:ext uri="{FF2B5EF4-FFF2-40B4-BE49-F238E27FC236}">
                <a16:creationId xmlns:a16="http://schemas.microsoft.com/office/drawing/2014/main" id="{5F02CDCD-9FA2-4142-BB8D-DC0F664B2AC8}"/>
              </a:ext>
            </a:extLst>
          </p:cNvPr>
          <p:cNvSpPr txBox="1"/>
          <p:nvPr/>
        </p:nvSpPr>
        <p:spPr>
          <a:xfrm>
            <a:off x="3067049" y="232100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Tree>
    <p:extLst>
      <p:ext uri="{BB962C8B-B14F-4D97-AF65-F5344CB8AC3E}">
        <p14:creationId xmlns:p14="http://schemas.microsoft.com/office/powerpoint/2010/main" val="21926794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extLst>
                  <p:ext uri="{D42A27DB-BD31-4B8C-83A1-F6EECF244321}">
                    <p14:modId xmlns:p14="http://schemas.microsoft.com/office/powerpoint/2010/main" val="2262922675"/>
                  </p:ext>
                </p:extLst>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extLst>
                  <p:ext uri="{D42A27DB-BD31-4B8C-83A1-F6EECF244321}">
                    <p14:modId xmlns:p14="http://schemas.microsoft.com/office/powerpoint/2010/main" val="712322565"/>
                  </p:ext>
                </p:extLst>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807453"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19" name="Oval 18">
            <a:extLst>
              <a:ext uri="{FF2B5EF4-FFF2-40B4-BE49-F238E27FC236}">
                <a16:creationId xmlns:a16="http://schemas.microsoft.com/office/drawing/2014/main" id="{05209E7C-DD6E-4F8B-83E6-997A41C4B063}"/>
              </a:ext>
            </a:extLst>
          </p:cNvPr>
          <p:cNvSpPr/>
          <p:nvPr/>
        </p:nvSpPr>
        <p:spPr>
          <a:xfrm>
            <a:off x="1147219"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7998C30-EFC3-466D-B871-B5CFE8EC3986}"/>
              </a:ext>
            </a:extLst>
          </p:cNvPr>
          <p:cNvSpPr/>
          <p:nvPr/>
        </p:nvSpPr>
        <p:spPr>
          <a:xfrm>
            <a:off x="2720613"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4294007"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5867401"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9014189"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7440795"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0587585"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33760136-AD48-4B7D-85EF-D87A47528D68}"/>
              </a:ext>
            </a:extLst>
          </p:cNvPr>
          <p:cNvCxnSpPr>
            <a:cxnSpLocks/>
          </p:cNvCxnSpPr>
          <p:nvPr/>
        </p:nvCxnSpPr>
        <p:spPr>
          <a:xfrm>
            <a:off x="-1282702" y="4150154"/>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2602DAEB-5A8C-4E91-AB50-EF08ADD820C4}"/>
              </a:ext>
            </a:extLst>
          </p:cNvPr>
          <p:cNvSpPr txBox="1"/>
          <p:nvPr/>
        </p:nvSpPr>
        <p:spPr>
          <a:xfrm>
            <a:off x="688861" y="2943653"/>
            <a:ext cx="1457450"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p>
        </p:txBody>
      </p:sp>
      <p:sp>
        <p:nvSpPr>
          <p:cNvPr id="36" name="TextBox 35">
            <a:extLst>
              <a:ext uri="{FF2B5EF4-FFF2-40B4-BE49-F238E27FC236}">
                <a16:creationId xmlns:a16="http://schemas.microsoft.com/office/drawing/2014/main" id="{95D7A33C-27BC-418C-AD79-29C5604695FF}"/>
              </a:ext>
            </a:extLst>
          </p:cNvPr>
          <p:cNvSpPr txBox="1"/>
          <p:nvPr/>
        </p:nvSpPr>
        <p:spPr>
          <a:xfrm>
            <a:off x="2480976" y="4845336"/>
            <a:ext cx="936475"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7" name="TextBox 36">
            <a:extLst>
              <a:ext uri="{FF2B5EF4-FFF2-40B4-BE49-F238E27FC236}">
                <a16:creationId xmlns:a16="http://schemas.microsoft.com/office/drawing/2014/main" id="{47E84C76-CE3E-420E-8921-BA062C0FBD58}"/>
              </a:ext>
            </a:extLst>
          </p:cNvPr>
          <p:cNvSpPr txBox="1"/>
          <p:nvPr/>
        </p:nvSpPr>
        <p:spPr>
          <a:xfrm>
            <a:off x="3818737" y="2943653"/>
            <a:ext cx="1527983"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9" name="TextBox 38">
            <a:extLst>
              <a:ext uri="{FF2B5EF4-FFF2-40B4-BE49-F238E27FC236}">
                <a16:creationId xmlns:a16="http://schemas.microsoft.com/office/drawing/2014/main" id="{DF816C0B-48B6-4CE0-9521-E22B4F9808CA}"/>
              </a:ext>
            </a:extLst>
          </p:cNvPr>
          <p:cNvSpPr txBox="1"/>
          <p:nvPr/>
        </p:nvSpPr>
        <p:spPr>
          <a:xfrm>
            <a:off x="5467745" y="4839382"/>
            <a:ext cx="1144865"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40" name="TextBox 39">
            <a:extLst>
              <a:ext uri="{FF2B5EF4-FFF2-40B4-BE49-F238E27FC236}">
                <a16:creationId xmlns:a16="http://schemas.microsoft.com/office/drawing/2014/main" id="{EE425346-464C-4FAC-8AE5-79AF2C3BEE78}"/>
              </a:ext>
            </a:extLst>
          </p:cNvPr>
          <p:cNvSpPr txBox="1"/>
          <p:nvPr/>
        </p:nvSpPr>
        <p:spPr>
          <a:xfrm>
            <a:off x="6660947" y="2941765"/>
            <a:ext cx="2016899"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41" name="TextBox 40">
            <a:extLst>
              <a:ext uri="{FF2B5EF4-FFF2-40B4-BE49-F238E27FC236}">
                <a16:creationId xmlns:a16="http://schemas.microsoft.com/office/drawing/2014/main" id="{288BFBAC-75F8-4B19-9B0A-5919A625E435}"/>
              </a:ext>
            </a:extLst>
          </p:cNvPr>
          <p:cNvSpPr txBox="1"/>
          <p:nvPr/>
        </p:nvSpPr>
        <p:spPr>
          <a:xfrm>
            <a:off x="7897710" y="4839382"/>
            <a:ext cx="2690160"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42" name="TextBox 41">
            <a:extLst>
              <a:ext uri="{FF2B5EF4-FFF2-40B4-BE49-F238E27FC236}">
                <a16:creationId xmlns:a16="http://schemas.microsoft.com/office/drawing/2014/main" id="{9440EF3D-ED35-47F7-BEE7-31B45A5568A7}"/>
              </a:ext>
            </a:extLst>
          </p:cNvPr>
          <p:cNvSpPr txBox="1"/>
          <p:nvPr/>
        </p:nvSpPr>
        <p:spPr>
          <a:xfrm>
            <a:off x="9971149" y="2941765"/>
            <a:ext cx="1606530"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4" name="Straight Connector 43">
            <a:extLst>
              <a:ext uri="{FF2B5EF4-FFF2-40B4-BE49-F238E27FC236}">
                <a16:creationId xmlns:a16="http://schemas.microsoft.com/office/drawing/2014/main" id="{A357C079-42F3-474E-AB28-AB43133886F1}"/>
              </a:ext>
            </a:extLst>
          </p:cNvPr>
          <p:cNvCxnSpPr/>
          <p:nvPr/>
        </p:nvCxnSpPr>
        <p:spPr>
          <a:xfrm>
            <a:off x="1371004" y="33655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C3C2C67-44ED-4550-A6E5-4947DFDD8062}"/>
              </a:ext>
            </a:extLst>
          </p:cNvPr>
          <p:cNvCxnSpPr/>
          <p:nvPr/>
        </p:nvCxnSpPr>
        <p:spPr>
          <a:xfrm>
            <a:off x="2949212" y="414294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4B94569-C247-4BE6-A040-59DD8CDDAB89}"/>
              </a:ext>
            </a:extLst>
          </p:cNvPr>
          <p:cNvCxnSpPr/>
          <p:nvPr/>
        </p:nvCxnSpPr>
        <p:spPr>
          <a:xfrm>
            <a:off x="4522606" y="34290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13BCD50-F696-4402-B02B-EFBE860CC528}"/>
              </a:ext>
            </a:extLst>
          </p:cNvPr>
          <p:cNvCxnSpPr/>
          <p:nvPr/>
        </p:nvCxnSpPr>
        <p:spPr>
          <a:xfrm>
            <a:off x="6096000" y="406193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DD4A4E9-7CE8-4498-AD3E-F30E4322289B}"/>
              </a:ext>
            </a:extLst>
          </p:cNvPr>
          <p:cNvCxnSpPr/>
          <p:nvPr/>
        </p:nvCxnSpPr>
        <p:spPr>
          <a:xfrm>
            <a:off x="7669394" y="34290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4CB2E96-8716-42CA-B212-B53DBF70B27E}"/>
              </a:ext>
            </a:extLst>
          </p:cNvPr>
          <p:cNvCxnSpPr/>
          <p:nvPr/>
        </p:nvCxnSpPr>
        <p:spPr>
          <a:xfrm>
            <a:off x="9242788" y="4039973"/>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0535023-7C0C-416D-B1D1-EB6EDD8CAD5D}"/>
              </a:ext>
            </a:extLst>
          </p:cNvPr>
          <p:cNvCxnSpPr/>
          <p:nvPr/>
        </p:nvCxnSpPr>
        <p:spPr>
          <a:xfrm>
            <a:off x="10816184" y="338729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6486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
                                        <p:tgtEl>
                                          <p:spTgt spid="19"/>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
                                        <p:tgtEl>
                                          <p:spTgt spid="20"/>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100"/>
                                        <p:tgtEl>
                                          <p:spTgt spid="21"/>
                                        </p:tgtEl>
                                      </p:cBhvr>
                                    </p:animEffect>
                                  </p:childTnLst>
                                </p:cTn>
                              </p:par>
                            </p:childTnLst>
                          </p:cTn>
                        </p:par>
                        <p:par>
                          <p:cTn id="16" fill="hold">
                            <p:stCondLst>
                              <p:cond delay="3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00"/>
                                        <p:tgtEl>
                                          <p:spTgt spid="22"/>
                                        </p:tgtEl>
                                      </p:cBhvr>
                                    </p:animEffect>
                                  </p:childTnLst>
                                </p:cTn>
                              </p:par>
                            </p:childTnLst>
                          </p:cTn>
                        </p:par>
                        <p:par>
                          <p:cTn id="20" fill="hold">
                            <p:stCondLst>
                              <p:cond delay="400"/>
                            </p:stCondLst>
                            <p:childTnLst>
                              <p:par>
                                <p:cTn id="21" presetID="10"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100"/>
                                        <p:tgtEl>
                                          <p:spTgt spid="24"/>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
                                        <p:tgtEl>
                                          <p:spTgt spid="23"/>
                                        </p:tgtEl>
                                      </p:cBhvr>
                                    </p:animEffect>
                                  </p:childTnLst>
                                </p:cTn>
                              </p:par>
                            </p:childTnLst>
                          </p:cTn>
                        </p:par>
                        <p:par>
                          <p:cTn id="28" fill="hold">
                            <p:stCondLst>
                              <p:cond delay="600"/>
                            </p:stCondLst>
                            <p:childTnLst>
                              <p:par>
                                <p:cTn id="29" presetID="10"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100"/>
                                        <p:tgtEl>
                                          <p:spTgt spid="25"/>
                                        </p:tgtEl>
                                      </p:cBhvr>
                                    </p:animEffect>
                                  </p:childTnLst>
                                </p:cTn>
                              </p:par>
                            </p:childTnLst>
                          </p:cTn>
                        </p:par>
                        <p:par>
                          <p:cTn id="32" fill="hold">
                            <p:stCondLst>
                              <p:cond delay="700"/>
                            </p:stCondLst>
                            <p:childTnLst>
                              <p:par>
                                <p:cTn id="33" presetID="10" presetClass="entr" presetSubtype="0"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100"/>
                                        <p:tgtEl>
                                          <p:spTgt spid="44"/>
                                        </p:tgtEl>
                                      </p:cBhvr>
                                    </p:animEffect>
                                  </p:childTnLst>
                                </p:cTn>
                              </p:par>
                            </p:childTnLst>
                          </p:cTn>
                        </p:par>
                        <p:par>
                          <p:cTn id="36" fill="hold">
                            <p:stCondLst>
                              <p:cond delay="800"/>
                            </p:stCondLst>
                            <p:childTnLst>
                              <p:par>
                                <p:cTn id="37" presetID="10" presetClass="entr" presetSubtype="0" fill="hold" nodeType="after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100"/>
                                        <p:tgtEl>
                                          <p:spTgt spid="46"/>
                                        </p:tgtEl>
                                      </p:cBhvr>
                                    </p:animEffect>
                                  </p:childTnLst>
                                </p:cTn>
                              </p:par>
                            </p:childTnLst>
                          </p:cTn>
                        </p:par>
                        <p:par>
                          <p:cTn id="40" fill="hold">
                            <p:stCondLst>
                              <p:cond delay="900"/>
                            </p:stCondLst>
                            <p:childTnLst>
                              <p:par>
                                <p:cTn id="41" presetID="10" presetClass="entr" presetSubtype="0" fill="hold"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fade">
                                      <p:cBhvr>
                                        <p:cTn id="43" dur="100"/>
                                        <p:tgtEl>
                                          <p:spTgt spid="47"/>
                                        </p:tgtEl>
                                      </p:cBhvr>
                                    </p:animEffect>
                                  </p:childTnLst>
                                </p:cTn>
                              </p:par>
                            </p:childTnLst>
                          </p:cTn>
                        </p:par>
                        <p:par>
                          <p:cTn id="44" fill="hold">
                            <p:stCondLst>
                              <p:cond delay="1000"/>
                            </p:stCondLst>
                            <p:childTnLst>
                              <p:par>
                                <p:cTn id="45" presetID="10" presetClass="entr" presetSubtype="0" fill="hold" nodeType="after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100"/>
                                        <p:tgtEl>
                                          <p:spTgt spid="48"/>
                                        </p:tgtEl>
                                      </p:cBhvr>
                                    </p:animEffect>
                                  </p:childTnLst>
                                </p:cTn>
                              </p:par>
                            </p:childTnLst>
                          </p:cTn>
                        </p:par>
                        <p:par>
                          <p:cTn id="48" fill="hold">
                            <p:stCondLst>
                              <p:cond delay="1100"/>
                            </p:stCondLst>
                            <p:childTnLst>
                              <p:par>
                                <p:cTn id="49" presetID="10" presetClass="entr" presetSubtype="0" fill="hold" nodeType="afterEffect">
                                  <p:stCondLst>
                                    <p:cond delay="0"/>
                                  </p:stCondLst>
                                  <p:childTnLst>
                                    <p:set>
                                      <p:cBhvr>
                                        <p:cTn id="50" dur="1" fill="hold">
                                          <p:stCondLst>
                                            <p:cond delay="0"/>
                                          </p:stCondLst>
                                        </p:cTn>
                                        <p:tgtEl>
                                          <p:spTgt spid="49"/>
                                        </p:tgtEl>
                                        <p:attrNameLst>
                                          <p:attrName>style.visibility</p:attrName>
                                        </p:attrNameLst>
                                      </p:cBhvr>
                                      <p:to>
                                        <p:strVal val="visible"/>
                                      </p:to>
                                    </p:set>
                                    <p:animEffect transition="in" filter="fade">
                                      <p:cBhvr>
                                        <p:cTn id="51" dur="100"/>
                                        <p:tgtEl>
                                          <p:spTgt spid="49"/>
                                        </p:tgtEl>
                                      </p:cBhvr>
                                    </p:animEffect>
                                  </p:childTnLst>
                                </p:cTn>
                              </p:par>
                            </p:childTnLst>
                          </p:cTn>
                        </p:par>
                        <p:par>
                          <p:cTn id="52" fill="hold">
                            <p:stCondLst>
                              <p:cond delay="1200"/>
                            </p:stCondLst>
                            <p:childTnLst>
                              <p:par>
                                <p:cTn id="53" presetID="10" presetClass="entr" presetSubtype="0" fill="hold" nodeType="afterEffect">
                                  <p:stCondLst>
                                    <p:cond delay="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100"/>
                                        <p:tgtEl>
                                          <p:spTgt spid="50"/>
                                        </p:tgtEl>
                                      </p:cBhvr>
                                    </p:animEffect>
                                  </p:childTnLst>
                                </p:cTn>
                              </p:par>
                            </p:childTnLst>
                          </p:cTn>
                        </p:par>
                        <p:par>
                          <p:cTn id="56" fill="hold">
                            <p:stCondLst>
                              <p:cond delay="1300"/>
                            </p:stCondLst>
                            <p:childTnLst>
                              <p:par>
                                <p:cTn id="57" presetID="10" presetClass="entr" presetSubtype="0" fill="hold" nodeType="afterEffect">
                                  <p:stCondLst>
                                    <p:cond delay="0"/>
                                  </p:stCondLst>
                                  <p:childTnLst>
                                    <p:set>
                                      <p:cBhvr>
                                        <p:cTn id="58" dur="1" fill="hold">
                                          <p:stCondLst>
                                            <p:cond delay="0"/>
                                          </p:stCondLst>
                                        </p:cTn>
                                        <p:tgtEl>
                                          <p:spTgt spid="53"/>
                                        </p:tgtEl>
                                        <p:attrNameLst>
                                          <p:attrName>style.visibility</p:attrName>
                                        </p:attrNameLst>
                                      </p:cBhvr>
                                      <p:to>
                                        <p:strVal val="visible"/>
                                      </p:to>
                                    </p:set>
                                    <p:animEffect transition="in" filter="fade">
                                      <p:cBhvr>
                                        <p:cTn id="59" dur="100"/>
                                        <p:tgtEl>
                                          <p:spTgt spid="53"/>
                                        </p:tgtEl>
                                      </p:cBhvr>
                                    </p:animEffect>
                                  </p:childTnLst>
                                </p:cTn>
                              </p:par>
                            </p:childTnLst>
                          </p:cTn>
                        </p:par>
                        <p:par>
                          <p:cTn id="60" fill="hold">
                            <p:stCondLst>
                              <p:cond delay="1400"/>
                            </p:stCondLst>
                            <p:childTnLst>
                              <p:par>
                                <p:cTn id="61" presetID="10" presetClass="entr" presetSubtype="0" fill="hold" grpId="0" nodeType="afterEffect">
                                  <p:stCondLst>
                                    <p:cond delay="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100"/>
                                        <p:tgtEl>
                                          <p:spTgt spid="35"/>
                                        </p:tgtEl>
                                      </p:cBhvr>
                                    </p:animEffect>
                                  </p:childTnLst>
                                </p:cTn>
                              </p:par>
                            </p:childTnLst>
                          </p:cTn>
                        </p:par>
                        <p:par>
                          <p:cTn id="64" fill="hold">
                            <p:stCondLst>
                              <p:cond delay="1500"/>
                            </p:stCondLst>
                            <p:childTnLst>
                              <p:par>
                                <p:cTn id="65" presetID="10" presetClass="entr" presetSubtype="0" fill="hold" grpId="0" nodeType="afterEffect">
                                  <p:stCondLst>
                                    <p:cond delay="0"/>
                                  </p:stCondLst>
                                  <p:childTnLst>
                                    <p:set>
                                      <p:cBhvr>
                                        <p:cTn id="66" dur="1" fill="hold">
                                          <p:stCondLst>
                                            <p:cond delay="0"/>
                                          </p:stCondLst>
                                        </p:cTn>
                                        <p:tgtEl>
                                          <p:spTgt spid="36"/>
                                        </p:tgtEl>
                                        <p:attrNameLst>
                                          <p:attrName>style.visibility</p:attrName>
                                        </p:attrNameLst>
                                      </p:cBhvr>
                                      <p:to>
                                        <p:strVal val="visible"/>
                                      </p:to>
                                    </p:set>
                                    <p:animEffect transition="in" filter="fade">
                                      <p:cBhvr>
                                        <p:cTn id="67" dur="100"/>
                                        <p:tgtEl>
                                          <p:spTgt spid="36"/>
                                        </p:tgtEl>
                                      </p:cBhvr>
                                    </p:animEffect>
                                  </p:childTnLst>
                                </p:cTn>
                              </p:par>
                            </p:childTnLst>
                          </p:cTn>
                        </p:par>
                        <p:par>
                          <p:cTn id="68" fill="hold">
                            <p:stCondLst>
                              <p:cond delay="1600"/>
                            </p:stCondLst>
                            <p:childTnLst>
                              <p:par>
                                <p:cTn id="69" presetID="10" presetClass="entr" presetSubtype="0" fill="hold" grpId="0" nodeType="after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fade">
                                      <p:cBhvr>
                                        <p:cTn id="71" dur="100"/>
                                        <p:tgtEl>
                                          <p:spTgt spid="37"/>
                                        </p:tgtEl>
                                      </p:cBhvr>
                                    </p:animEffect>
                                  </p:childTnLst>
                                </p:cTn>
                              </p:par>
                            </p:childTnLst>
                          </p:cTn>
                        </p:par>
                        <p:par>
                          <p:cTn id="72" fill="hold">
                            <p:stCondLst>
                              <p:cond delay="1700"/>
                            </p:stCondLst>
                            <p:childTnLst>
                              <p:par>
                                <p:cTn id="73" presetID="10" presetClass="entr" presetSubtype="0" fill="hold" grpId="0" nodeType="afterEffect">
                                  <p:stCondLst>
                                    <p:cond delay="0"/>
                                  </p:stCondLst>
                                  <p:childTnLst>
                                    <p:set>
                                      <p:cBhvr>
                                        <p:cTn id="74" dur="1" fill="hold">
                                          <p:stCondLst>
                                            <p:cond delay="0"/>
                                          </p:stCondLst>
                                        </p:cTn>
                                        <p:tgtEl>
                                          <p:spTgt spid="39"/>
                                        </p:tgtEl>
                                        <p:attrNameLst>
                                          <p:attrName>style.visibility</p:attrName>
                                        </p:attrNameLst>
                                      </p:cBhvr>
                                      <p:to>
                                        <p:strVal val="visible"/>
                                      </p:to>
                                    </p:set>
                                    <p:animEffect transition="in" filter="fade">
                                      <p:cBhvr>
                                        <p:cTn id="75" dur="100"/>
                                        <p:tgtEl>
                                          <p:spTgt spid="39"/>
                                        </p:tgtEl>
                                      </p:cBhvr>
                                    </p:animEffect>
                                  </p:childTnLst>
                                </p:cTn>
                              </p:par>
                            </p:childTnLst>
                          </p:cTn>
                        </p:par>
                        <p:par>
                          <p:cTn id="76" fill="hold">
                            <p:stCondLst>
                              <p:cond delay="1800"/>
                            </p:stCondLst>
                            <p:childTnLst>
                              <p:par>
                                <p:cTn id="77" presetID="10" presetClass="entr" presetSubtype="0" fill="hold" grpId="0" nodeType="afterEffect">
                                  <p:stCondLst>
                                    <p:cond delay="0"/>
                                  </p:stCondLst>
                                  <p:childTnLst>
                                    <p:set>
                                      <p:cBhvr>
                                        <p:cTn id="78" dur="1" fill="hold">
                                          <p:stCondLst>
                                            <p:cond delay="0"/>
                                          </p:stCondLst>
                                        </p:cTn>
                                        <p:tgtEl>
                                          <p:spTgt spid="40"/>
                                        </p:tgtEl>
                                        <p:attrNameLst>
                                          <p:attrName>style.visibility</p:attrName>
                                        </p:attrNameLst>
                                      </p:cBhvr>
                                      <p:to>
                                        <p:strVal val="visible"/>
                                      </p:to>
                                    </p:set>
                                    <p:animEffect transition="in" filter="fade">
                                      <p:cBhvr>
                                        <p:cTn id="79" dur="100"/>
                                        <p:tgtEl>
                                          <p:spTgt spid="40"/>
                                        </p:tgtEl>
                                      </p:cBhvr>
                                    </p:animEffect>
                                  </p:childTnLst>
                                </p:cTn>
                              </p:par>
                            </p:childTnLst>
                          </p:cTn>
                        </p:par>
                        <p:par>
                          <p:cTn id="80" fill="hold">
                            <p:stCondLst>
                              <p:cond delay="1900"/>
                            </p:stCondLst>
                            <p:childTnLst>
                              <p:par>
                                <p:cTn id="81" presetID="10" presetClass="entr" presetSubtype="0" fill="hold" grpId="0" nodeType="after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100"/>
                                        <p:tgtEl>
                                          <p:spTgt spid="41"/>
                                        </p:tgtEl>
                                      </p:cBhvr>
                                    </p:animEffect>
                                  </p:childTnLst>
                                </p:cTn>
                              </p:par>
                            </p:childTnLst>
                          </p:cTn>
                        </p:par>
                        <p:par>
                          <p:cTn id="84" fill="hold">
                            <p:stCondLst>
                              <p:cond delay="2000"/>
                            </p:stCondLst>
                            <p:childTnLst>
                              <p:par>
                                <p:cTn id="85" presetID="10" presetClass="entr" presetSubtype="0" fill="hold" grpId="0" nodeType="afterEffect">
                                  <p:stCondLst>
                                    <p:cond delay="0"/>
                                  </p:stCondLst>
                                  <p:childTnLst>
                                    <p:set>
                                      <p:cBhvr>
                                        <p:cTn id="86" dur="1" fill="hold">
                                          <p:stCondLst>
                                            <p:cond delay="0"/>
                                          </p:stCondLst>
                                        </p:cTn>
                                        <p:tgtEl>
                                          <p:spTgt spid="42"/>
                                        </p:tgtEl>
                                        <p:attrNameLst>
                                          <p:attrName>style.visibility</p:attrName>
                                        </p:attrNameLst>
                                      </p:cBhvr>
                                      <p:to>
                                        <p:strVal val="visible"/>
                                      </p:to>
                                    </p:set>
                                    <p:animEffect transition="in" filter="fade">
                                      <p:cBhvr>
                                        <p:cTn id="87" dur="1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24" grpId="0" animBg="1"/>
      <p:bldP spid="25" grpId="0" animBg="1"/>
      <p:bldP spid="35" grpId="0"/>
      <p:bldP spid="36" grpId="0"/>
      <p:bldP spid="37" grpId="0"/>
      <p:bldP spid="39" grpId="0"/>
      <p:bldP spid="40" grpId="0"/>
      <p:bldP spid="41" grpId="0"/>
      <p:bldP spid="4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9" name="Oval 18">
            <a:extLst>
              <a:ext uri="{FF2B5EF4-FFF2-40B4-BE49-F238E27FC236}">
                <a16:creationId xmlns:a16="http://schemas.microsoft.com/office/drawing/2014/main" id="{05209E7C-DD6E-4F8B-83E6-997A41C4B063}"/>
              </a:ext>
            </a:extLst>
          </p:cNvPr>
          <p:cNvSpPr/>
          <p:nvPr/>
        </p:nvSpPr>
        <p:spPr>
          <a:xfrm>
            <a:off x="-1086444" y="4086299"/>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7998C30-EFC3-466D-B871-B5CFE8EC3986}"/>
              </a:ext>
            </a:extLst>
          </p:cNvPr>
          <p:cNvSpPr/>
          <p:nvPr/>
        </p:nvSpPr>
        <p:spPr>
          <a:xfrm>
            <a:off x="12192000" y="421143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14787366" y="421143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7574106"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23302096"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20579499"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26166093"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ED1A8521-4AB5-4CFB-B548-2D35A9AA90D1}"/>
              </a:ext>
            </a:extLst>
          </p:cNvPr>
          <p:cNvCxnSpPr>
            <a:cxnSpLocks/>
          </p:cNvCxnSpPr>
          <p:nvPr/>
        </p:nvCxnSpPr>
        <p:spPr>
          <a:xfrm>
            <a:off x="-1230058" y="5233096"/>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A7F1916-13A1-4F71-A12A-088289ABD9CD}"/>
              </a:ext>
            </a:extLst>
          </p:cNvPr>
          <p:cNvCxnSpPr>
            <a:cxnSpLocks/>
          </p:cNvCxnSpPr>
          <p:nvPr/>
        </p:nvCxnSpPr>
        <p:spPr>
          <a:xfrm>
            <a:off x="0" y="3147791"/>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7111ECE-42FC-440C-A8B5-E510F3E2969C}"/>
              </a:ext>
            </a:extLst>
          </p:cNvPr>
          <p:cNvSpPr txBox="1"/>
          <p:nvPr/>
        </p:nvSpPr>
        <p:spPr>
          <a:xfrm>
            <a:off x="3057258" y="2671044"/>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0" name="TextBox 29">
            <a:extLst>
              <a:ext uri="{FF2B5EF4-FFF2-40B4-BE49-F238E27FC236}">
                <a16:creationId xmlns:a16="http://schemas.microsoft.com/office/drawing/2014/main" id="{34A31A6E-20F7-45EC-9095-322349555E2E}"/>
              </a:ext>
            </a:extLst>
          </p:cNvPr>
          <p:cNvSpPr txBox="1"/>
          <p:nvPr/>
        </p:nvSpPr>
        <p:spPr>
          <a:xfrm>
            <a:off x="12425810" y="8257808"/>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14626828" y="1107478"/>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7734597" y="9068335"/>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9786954" y="1022871"/>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22089615" y="8946534"/>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25667942" y="1158698"/>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sp>
        <p:nvSpPr>
          <p:cNvPr id="42" name="TextBox 41">
            <a:extLst>
              <a:ext uri="{FF2B5EF4-FFF2-40B4-BE49-F238E27FC236}">
                <a16:creationId xmlns:a16="http://schemas.microsoft.com/office/drawing/2014/main" id="{3BCDB1BA-FAEF-457A-B186-3EC235360F4D}"/>
              </a:ext>
            </a:extLst>
          </p:cNvPr>
          <p:cNvSpPr txBox="1"/>
          <p:nvPr/>
        </p:nvSpPr>
        <p:spPr>
          <a:xfrm>
            <a:off x="406645" y="2563016"/>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cxnSp>
        <p:nvCxnSpPr>
          <p:cNvPr id="44" name="Straight Connector 43">
            <a:extLst>
              <a:ext uri="{FF2B5EF4-FFF2-40B4-BE49-F238E27FC236}">
                <a16:creationId xmlns:a16="http://schemas.microsoft.com/office/drawing/2014/main" id="{AEFED2A0-6A78-4887-BE8E-A85E16C6EFA4}"/>
              </a:ext>
            </a:extLst>
          </p:cNvPr>
          <p:cNvCxnSpPr>
            <a:cxnSpLocks/>
          </p:cNvCxnSpPr>
          <p:nvPr/>
        </p:nvCxnSpPr>
        <p:spPr>
          <a:xfrm>
            <a:off x="13186595" y="530429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5847552" y="267355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a:cxnSpLocks/>
          </p:cNvCxnSpPr>
          <p:nvPr/>
        </p:nvCxnSpPr>
        <p:spPr>
          <a:xfrm>
            <a:off x="27287468" y="1888854"/>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a:cxnSpLocks/>
          </p:cNvCxnSpPr>
          <p:nvPr/>
        </p:nvCxnSpPr>
        <p:spPr>
          <a:xfrm>
            <a:off x="18680530" y="617756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21505659" y="175022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24446620" y="6177568"/>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5190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106424" y="139240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ED1A8521-4AB5-4CFB-B548-2D35A9AA90D1}"/>
              </a:ext>
            </a:extLst>
          </p:cNvPr>
          <p:cNvCxnSpPr>
            <a:cxnSpLocks/>
          </p:cNvCxnSpPr>
          <p:nvPr/>
        </p:nvCxnSpPr>
        <p:spPr>
          <a:xfrm>
            <a:off x="-1106424" y="2498825"/>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4A31A6E-20F7-45EC-9095-322349555E2E}"/>
              </a:ext>
            </a:extLst>
          </p:cNvPr>
          <p:cNvSpPr txBox="1"/>
          <p:nvPr/>
        </p:nvSpPr>
        <p:spPr>
          <a:xfrm>
            <a:off x="470315" y="3979594"/>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44" name="Straight Connector 43">
            <a:extLst>
              <a:ext uri="{FF2B5EF4-FFF2-40B4-BE49-F238E27FC236}">
                <a16:creationId xmlns:a16="http://schemas.microsoft.com/office/drawing/2014/main" id="{AEFED2A0-6A78-4887-BE8E-A85E16C6EFA4}"/>
              </a:ext>
            </a:extLst>
          </p:cNvPr>
          <p:cNvCxnSpPr/>
          <p:nvPr/>
        </p:nvCxnSpPr>
        <p:spPr>
          <a:xfrm>
            <a:off x="0" y="172691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2331463" y="3379429"/>
            <a:ext cx="8796035"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In the context of computers and operating systems, "kernel" refers to the core of an operating system. The kernel is the most fundamental part of the operating system that is responsible for system power management resources and provides the interface between computer hardware and application software.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29" name="TextBox 28">
            <a:extLst>
              <a:ext uri="{FF2B5EF4-FFF2-40B4-BE49-F238E27FC236}">
                <a16:creationId xmlns:a16="http://schemas.microsoft.com/office/drawing/2014/main" id="{46C84BD7-E6B7-476B-A81C-10CEA58BEB57}"/>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6" name="TextBox 35">
            <a:extLst>
              <a:ext uri="{FF2B5EF4-FFF2-40B4-BE49-F238E27FC236}">
                <a16:creationId xmlns:a16="http://schemas.microsoft.com/office/drawing/2014/main" id="{AA462B20-6727-499B-908A-7082E743CC1E}"/>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7" name="Oval 36">
            <a:extLst>
              <a:ext uri="{FF2B5EF4-FFF2-40B4-BE49-F238E27FC236}">
                <a16:creationId xmlns:a16="http://schemas.microsoft.com/office/drawing/2014/main" id="{F81ECABF-99C1-4F4A-8DEE-12D8A12837DA}"/>
              </a:ext>
            </a:extLst>
          </p:cNvPr>
          <p:cNvSpPr/>
          <p:nvPr/>
        </p:nvSpPr>
        <p:spPr>
          <a:xfrm>
            <a:off x="-14027642" y="935726"/>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54CB995E-0860-445B-8F25-598AA058638D}"/>
              </a:ext>
            </a:extLst>
          </p:cNvPr>
          <p:cNvCxnSpPr>
            <a:cxnSpLocks/>
          </p:cNvCxnSpPr>
          <p:nvPr/>
        </p:nvCxnSpPr>
        <p:spPr>
          <a:xfrm>
            <a:off x="-12941198" y="-2782"/>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DF4E5768-FEA5-45BB-BB7B-D4EE62F88EFD}"/>
              </a:ext>
            </a:extLst>
          </p:cNvPr>
          <p:cNvSpPr/>
          <p:nvPr/>
        </p:nvSpPr>
        <p:spPr>
          <a:xfrm>
            <a:off x="12352538" y="140972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92A880-6D7D-46F9-AD0E-F42EFC591523}"/>
              </a:ext>
            </a:extLst>
          </p:cNvPr>
          <p:cNvSpPr/>
          <p:nvPr/>
        </p:nvSpPr>
        <p:spPr>
          <a:xfrm>
            <a:off x="15139278"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CBC5E794-13CB-4A51-AF91-E6BF9473DA1A}"/>
              </a:ext>
            </a:extLst>
          </p:cNvPr>
          <p:cNvSpPr/>
          <p:nvPr/>
        </p:nvSpPr>
        <p:spPr>
          <a:xfrm>
            <a:off x="20867268"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EE035A8D-231E-436C-9B3E-5524D231E767}"/>
              </a:ext>
            </a:extLst>
          </p:cNvPr>
          <p:cNvSpPr/>
          <p:nvPr/>
        </p:nvSpPr>
        <p:spPr>
          <a:xfrm>
            <a:off x="18144671"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92D20CE0-701C-4265-947B-6A1831F7F011}"/>
              </a:ext>
            </a:extLst>
          </p:cNvPr>
          <p:cNvSpPr/>
          <p:nvPr/>
        </p:nvSpPr>
        <p:spPr>
          <a:xfrm>
            <a:off x="23731265"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611AC13A-19AC-4495-BAF3-238B9BCE53FD}"/>
              </a:ext>
            </a:extLst>
          </p:cNvPr>
          <p:cNvSpPr txBox="1"/>
          <p:nvPr/>
        </p:nvSpPr>
        <p:spPr>
          <a:xfrm>
            <a:off x="12192000" y="-1694229"/>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72" name="TextBox 71">
            <a:extLst>
              <a:ext uri="{FF2B5EF4-FFF2-40B4-BE49-F238E27FC236}">
                <a16:creationId xmlns:a16="http://schemas.microsoft.com/office/drawing/2014/main" id="{6971B9B6-B63C-423E-A836-EDFC898C1ED6}"/>
              </a:ext>
            </a:extLst>
          </p:cNvPr>
          <p:cNvSpPr txBox="1"/>
          <p:nvPr/>
        </p:nvSpPr>
        <p:spPr>
          <a:xfrm>
            <a:off x="15299769" y="6266628"/>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73" name="TextBox 72">
            <a:extLst>
              <a:ext uri="{FF2B5EF4-FFF2-40B4-BE49-F238E27FC236}">
                <a16:creationId xmlns:a16="http://schemas.microsoft.com/office/drawing/2014/main" id="{D1C226C8-A2FB-43EF-91A6-DF781DA7834B}"/>
              </a:ext>
            </a:extLst>
          </p:cNvPr>
          <p:cNvSpPr txBox="1"/>
          <p:nvPr/>
        </p:nvSpPr>
        <p:spPr>
          <a:xfrm>
            <a:off x="17352126" y="-1778836"/>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74" name="TextBox 73">
            <a:extLst>
              <a:ext uri="{FF2B5EF4-FFF2-40B4-BE49-F238E27FC236}">
                <a16:creationId xmlns:a16="http://schemas.microsoft.com/office/drawing/2014/main" id="{59E62649-C4B3-4DEB-95B0-1B3B1CB87CBB}"/>
              </a:ext>
            </a:extLst>
          </p:cNvPr>
          <p:cNvSpPr txBox="1"/>
          <p:nvPr/>
        </p:nvSpPr>
        <p:spPr>
          <a:xfrm>
            <a:off x="19654787" y="6144827"/>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75" name="TextBox 74">
            <a:extLst>
              <a:ext uri="{FF2B5EF4-FFF2-40B4-BE49-F238E27FC236}">
                <a16:creationId xmlns:a16="http://schemas.microsoft.com/office/drawing/2014/main" id="{68A318B0-E8F4-4E36-AD18-6A13F87CBABB}"/>
              </a:ext>
            </a:extLst>
          </p:cNvPr>
          <p:cNvSpPr txBox="1"/>
          <p:nvPr/>
        </p:nvSpPr>
        <p:spPr>
          <a:xfrm>
            <a:off x="23233114" y="-1643009"/>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77" name="Straight Connector 76">
            <a:extLst>
              <a:ext uri="{FF2B5EF4-FFF2-40B4-BE49-F238E27FC236}">
                <a16:creationId xmlns:a16="http://schemas.microsoft.com/office/drawing/2014/main" id="{84EC9668-5C12-4B29-9984-A706D52F19EA}"/>
              </a:ext>
            </a:extLst>
          </p:cNvPr>
          <p:cNvCxnSpPr>
            <a:cxnSpLocks/>
          </p:cNvCxnSpPr>
          <p:nvPr/>
        </p:nvCxnSpPr>
        <p:spPr>
          <a:xfrm>
            <a:off x="13412724" y="-12815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F3EFB20-D5FA-4D92-BBEE-D7BD7CFBAAC8}"/>
              </a:ext>
            </a:extLst>
          </p:cNvPr>
          <p:cNvCxnSpPr>
            <a:cxnSpLocks/>
          </p:cNvCxnSpPr>
          <p:nvPr/>
        </p:nvCxnSpPr>
        <p:spPr>
          <a:xfrm>
            <a:off x="24852640" y="-912853"/>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45D1AAD6-EE30-4C3F-B37E-894901661BFD}"/>
              </a:ext>
            </a:extLst>
          </p:cNvPr>
          <p:cNvCxnSpPr>
            <a:cxnSpLocks/>
          </p:cNvCxnSpPr>
          <p:nvPr/>
        </p:nvCxnSpPr>
        <p:spPr>
          <a:xfrm>
            <a:off x="16245702" y="337586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C4F12AC7-501D-424F-8350-B4DEB1458338}"/>
              </a:ext>
            </a:extLst>
          </p:cNvPr>
          <p:cNvCxnSpPr>
            <a:cxnSpLocks/>
          </p:cNvCxnSpPr>
          <p:nvPr/>
        </p:nvCxnSpPr>
        <p:spPr>
          <a:xfrm>
            <a:off x="19070831" y="-105148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90BA9BE-D973-4801-8D70-B40CFEEA09FB}"/>
              </a:ext>
            </a:extLst>
          </p:cNvPr>
          <p:cNvCxnSpPr>
            <a:cxnSpLocks/>
          </p:cNvCxnSpPr>
          <p:nvPr/>
        </p:nvCxnSpPr>
        <p:spPr>
          <a:xfrm>
            <a:off x="22011792" y="3375861"/>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6213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3705550" y="718346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1069520" y="4110085"/>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2157752"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7885742"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5163145"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20749739"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34A31A6E-20F7-45EC-9095-322349555E2E}"/>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343326" y="2406456"/>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2318243" y="9103930"/>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4370600" y="1058466"/>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6673261" y="8982129"/>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20251588" y="1194293"/>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4" name="Straight Connector 43">
            <a:extLst>
              <a:ext uri="{FF2B5EF4-FFF2-40B4-BE49-F238E27FC236}">
                <a16:creationId xmlns:a16="http://schemas.microsoft.com/office/drawing/2014/main" id="{AEFED2A0-6A78-4887-BE8E-A85E16C6EFA4}"/>
              </a:ext>
            </a:extLst>
          </p:cNvPr>
          <p:cNvCxnSpPr/>
          <p:nvPr/>
        </p:nvCxnSpPr>
        <p:spPr>
          <a:xfrm>
            <a:off x="-12941198" y="722693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9334" y="2698843"/>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21871114" y="192444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3264176" y="6213163"/>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6089305" y="178581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9030266" y="6213163"/>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230058" y="5233096"/>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3244645" y="2561210"/>
            <a:ext cx="8023116"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 is a sub-system, which bootstraps user space and controls daemons. One of the widely used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systems is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This system manages the boot process after the bootloader completes it.</a:t>
            </a:r>
          </a:p>
        </p:txBody>
      </p:sp>
      <p:sp>
        <p:nvSpPr>
          <p:cNvPr id="39" name="TextBox 38">
            <a:extLst>
              <a:ext uri="{FF2B5EF4-FFF2-40B4-BE49-F238E27FC236}">
                <a16:creationId xmlns:a16="http://schemas.microsoft.com/office/drawing/2014/main" id="{222CBA7F-8A52-462C-BE54-B65A9E67BFCA}"/>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40" name="TextBox 39">
            <a:extLst>
              <a:ext uri="{FF2B5EF4-FFF2-40B4-BE49-F238E27FC236}">
                <a16:creationId xmlns:a16="http://schemas.microsoft.com/office/drawing/2014/main" id="{1DAD641D-989B-4897-8B1A-E14C2C98C353}"/>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1" name="Oval 40">
            <a:extLst>
              <a:ext uri="{FF2B5EF4-FFF2-40B4-BE49-F238E27FC236}">
                <a16:creationId xmlns:a16="http://schemas.microsoft.com/office/drawing/2014/main" id="{D83C89B9-8CB4-446B-8CBB-EC5B35297A80}"/>
              </a:ext>
            </a:extLst>
          </p:cNvPr>
          <p:cNvSpPr/>
          <p:nvPr/>
        </p:nvSpPr>
        <p:spPr>
          <a:xfrm>
            <a:off x="-14027642" y="935726"/>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FF1AA926-06BA-4869-9C25-50BFB80AD2E0}"/>
              </a:ext>
            </a:extLst>
          </p:cNvPr>
          <p:cNvCxnSpPr>
            <a:cxnSpLocks/>
          </p:cNvCxnSpPr>
          <p:nvPr/>
        </p:nvCxnSpPr>
        <p:spPr>
          <a:xfrm>
            <a:off x="-13278545" y="149618"/>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60338053-62DB-4700-9F50-35F802F4E3F1}"/>
              </a:ext>
            </a:extLst>
          </p:cNvPr>
          <p:cNvSpPr txBox="1"/>
          <p:nvPr/>
        </p:nvSpPr>
        <p:spPr>
          <a:xfrm>
            <a:off x="-10270996" y="8966739"/>
            <a:ext cx="8796035"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In the context of computers and operating systems, "kernel" refers to the core of an operating system. The kernel is the most fundamental part of the operating system that is responsible for system power management resources and provides the interface between computer hardware and application software.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90700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4076614" y="216932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100000" y="130323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4914597"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2192000"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7778594"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34A31A6E-20F7-45EC-9095-322349555E2E}"/>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12292704" y="-541939"/>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361883" y="4108089"/>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399455" y="-1824381"/>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3702116" y="6099282"/>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7280443" y="-1688554"/>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1950582" y="-36459"/>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8899969" y="-95839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a:cxnSpLocks/>
          </p:cNvCxnSpPr>
          <p:nvPr/>
        </p:nvCxnSpPr>
        <p:spPr>
          <a:xfrm>
            <a:off x="0" y="2601721"/>
            <a:ext cx="0" cy="22630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3118160" y="-109703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6059121" y="3330316"/>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368269" y="2429838"/>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222CBA7F-8A52-462C-BE54-B65A9E67BFCA}"/>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40" name="TextBox 39">
            <a:extLst>
              <a:ext uri="{FF2B5EF4-FFF2-40B4-BE49-F238E27FC236}">
                <a16:creationId xmlns:a16="http://schemas.microsoft.com/office/drawing/2014/main" id="{1DAD641D-989B-4897-8B1A-E14C2C98C353}"/>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1" name="Oval 40">
            <a:extLst>
              <a:ext uri="{FF2B5EF4-FFF2-40B4-BE49-F238E27FC236}">
                <a16:creationId xmlns:a16="http://schemas.microsoft.com/office/drawing/2014/main" id="{D83C89B9-8CB4-446B-8CBB-EC5B35297A80}"/>
              </a:ext>
            </a:extLst>
          </p:cNvPr>
          <p:cNvSpPr/>
          <p:nvPr/>
        </p:nvSpPr>
        <p:spPr>
          <a:xfrm>
            <a:off x="-11857343" y="2054080"/>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FF1AA926-06BA-4869-9C25-50BFB80AD2E0}"/>
              </a:ext>
            </a:extLst>
          </p:cNvPr>
          <p:cNvCxnSpPr>
            <a:cxnSpLocks/>
          </p:cNvCxnSpPr>
          <p:nvPr/>
        </p:nvCxnSpPr>
        <p:spPr>
          <a:xfrm>
            <a:off x="-13150649" y="-148940"/>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D0B4BC1-E050-447D-BDF4-611C2FDCA6CF}"/>
              </a:ext>
            </a:extLst>
          </p:cNvPr>
          <p:cNvSpPr txBox="1"/>
          <p:nvPr/>
        </p:nvSpPr>
        <p:spPr>
          <a:xfrm>
            <a:off x="2797068" y="3815998"/>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cxnSp>
        <p:nvCxnSpPr>
          <p:cNvPr id="37" name="Straight Connector 36">
            <a:extLst>
              <a:ext uri="{FF2B5EF4-FFF2-40B4-BE49-F238E27FC236}">
                <a16:creationId xmlns:a16="http://schemas.microsoft.com/office/drawing/2014/main" id="{92136269-FDE4-4773-8814-EC7A29645F6E}"/>
              </a:ext>
            </a:extLst>
          </p:cNvPr>
          <p:cNvCxnSpPr/>
          <p:nvPr/>
        </p:nvCxnSpPr>
        <p:spPr>
          <a:xfrm>
            <a:off x="-12292704" y="693455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71FD0D7E-AD6D-4C7F-A7AC-5A23F3D96D41}"/>
              </a:ext>
            </a:extLst>
          </p:cNvPr>
          <p:cNvSpPr/>
          <p:nvPr/>
        </p:nvSpPr>
        <p:spPr>
          <a:xfrm>
            <a:off x="-13294131" y="5940515"/>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32915C19-AE88-4023-A3F2-A8241546736B}"/>
              </a:ext>
            </a:extLst>
          </p:cNvPr>
          <p:cNvSpPr txBox="1"/>
          <p:nvPr/>
        </p:nvSpPr>
        <p:spPr>
          <a:xfrm>
            <a:off x="-9934126" y="-116679"/>
            <a:ext cx="8023116"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 is a sub-system, which bootstraps user space and controls daemons. One of the widely used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systems is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This system manages the boot process after the bootloader completes it.</a:t>
            </a:r>
          </a:p>
        </p:txBody>
      </p:sp>
    </p:spTree>
    <p:extLst>
      <p:ext uri="{BB962C8B-B14F-4D97-AF65-F5344CB8AC3E}">
        <p14:creationId xmlns:p14="http://schemas.microsoft.com/office/powerpoint/2010/main" val="1045690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2547829" y="77247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644067" y="648886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2199698" y="351099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116138" y="372688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5063695" y="351099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639266" y="2303790"/>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1781385" y="7267759"/>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5063695" y="1906958"/>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2266150" y="-32572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6185070" y="122918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8603" y="190695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3935997" y="732153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3344222" y="5517895"/>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286348" y="4877368"/>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2266150" y="625587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2992214" y="742001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4572000" y="2385737"/>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7" name="TextBox 36">
            <a:extLst>
              <a:ext uri="{FF2B5EF4-FFF2-40B4-BE49-F238E27FC236}">
                <a16:creationId xmlns:a16="http://schemas.microsoft.com/office/drawing/2014/main" id="{9D17EEA6-B80B-4BC8-82EF-9AA0C50ADBCC}"/>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8" name="TextBox 37">
            <a:extLst>
              <a:ext uri="{FF2B5EF4-FFF2-40B4-BE49-F238E27FC236}">
                <a16:creationId xmlns:a16="http://schemas.microsoft.com/office/drawing/2014/main" id="{04A84AA5-F363-4E0B-805A-201EB7A0FBE8}"/>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CBD12077-21E8-4E30-AE8A-3540636856B9}"/>
              </a:ext>
            </a:extLst>
          </p:cNvPr>
          <p:cNvSpPr/>
          <p:nvPr/>
        </p:nvSpPr>
        <p:spPr>
          <a:xfrm>
            <a:off x="-14162762" y="928365"/>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a:extLst>
              <a:ext uri="{FF2B5EF4-FFF2-40B4-BE49-F238E27FC236}">
                <a16:creationId xmlns:a16="http://schemas.microsoft.com/office/drawing/2014/main" id="{91EF6484-7236-4D0D-9FFB-85D4B0B21440}"/>
              </a:ext>
            </a:extLst>
          </p:cNvPr>
          <p:cNvCxnSpPr>
            <a:cxnSpLocks/>
          </p:cNvCxnSpPr>
          <p:nvPr/>
        </p:nvCxnSpPr>
        <p:spPr>
          <a:xfrm>
            <a:off x="-13278545" y="149618"/>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6596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3229957" y="24705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489943" y="7010018"/>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112374" y="105666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0999235" y="68852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2197523" y="68852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763808" y="-1550847"/>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76645" y="4224844"/>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2197523" y="-915515"/>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2735319" y="-1339695"/>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3318898" y="-1593292"/>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2247711" y="774611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1538658" y="-146890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0" y="2517237"/>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322617" y="2146037"/>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2641860" y="7010018"/>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2935247" y="737710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7831074" y="-1468900"/>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6E679EF-3345-4495-AD6C-96AE615C096D}"/>
              </a:ext>
            </a:extLst>
          </p:cNvPr>
          <p:cNvSpPr txBox="1"/>
          <p:nvPr/>
        </p:nvSpPr>
        <p:spPr>
          <a:xfrm>
            <a:off x="4991097" y="3101634"/>
            <a:ext cx="6227855" cy="2462213"/>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desktop environment is the part that actually interacts with the user. There are various Desktop environments to choose from, such as GNOME, Cinnamon, Mate, Pantheon, Enlightenment, KDE, </a:t>
            </a:r>
            <a:r>
              <a:rPr lang="en-US" sz="1800" b="0" i="0" u="none" strike="noStrike" dirty="0" err="1">
                <a:solidFill>
                  <a:srgbClr val="232832"/>
                </a:solidFill>
                <a:effectLst/>
                <a:latin typeface="Tahoma" panose="020B0604030504040204" pitchFamily="34" charset="0"/>
                <a:ea typeface="Tahoma" panose="020B0604030504040204" pitchFamily="34" charset="0"/>
                <a:cs typeface="Tahoma" panose="020B0604030504040204" pitchFamily="34" charset="0"/>
              </a:rPr>
              <a:t>Xfce</a:t>
            </a: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 and others. Each Desktop environment includes built-in applications such as file managers, configuration tools, web browsers, and games.</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a:p>
            <a:br>
              <a:rPr lang="en-US" dirty="0"/>
            </a:br>
            <a:endParaRPr lang="en-US" dirty="0"/>
          </a:p>
        </p:txBody>
      </p:sp>
      <p:cxnSp>
        <p:nvCxnSpPr>
          <p:cNvPr id="30" name="Straight Connector 29">
            <a:extLst>
              <a:ext uri="{FF2B5EF4-FFF2-40B4-BE49-F238E27FC236}">
                <a16:creationId xmlns:a16="http://schemas.microsoft.com/office/drawing/2014/main" id="{75BDFC08-076D-4439-8A96-37A74A294F9A}"/>
              </a:ext>
            </a:extLst>
          </p:cNvPr>
          <p:cNvCxnSpPr>
            <a:cxnSpLocks/>
          </p:cNvCxnSpPr>
          <p:nvPr/>
        </p:nvCxnSpPr>
        <p:spPr>
          <a:xfrm>
            <a:off x="-12247711" y="-1166806"/>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34570A87-3BAE-423C-A1C8-C82C85915FCA}"/>
              </a:ext>
            </a:extLst>
          </p:cNvPr>
          <p:cNvSpPr/>
          <p:nvPr/>
        </p:nvSpPr>
        <p:spPr>
          <a:xfrm>
            <a:off x="-12412554" y="54978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73073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1915972" y="267812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654528" y="617149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2550498" y="695798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0043922" y="1229235"/>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106424" y="408376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763808" y="-1550847"/>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2364924" y="10072553"/>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637482" y="2385737"/>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1736017" y="-1034478"/>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a:cxnSpLocks/>
          </p:cNvCxnSpPr>
          <p:nvPr/>
        </p:nvCxnSpPr>
        <p:spPr>
          <a:xfrm>
            <a:off x="-468" y="2385737"/>
            <a:ext cx="0" cy="2605921"/>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0871809" y="767106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9796870" y="-94172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0673790" y="8691384"/>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752602" y="5213087"/>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1716007" y="744923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3386852" y="747258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7831074" y="-1468900"/>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6E679EF-3345-4495-AD6C-96AE615C096D}"/>
              </a:ext>
            </a:extLst>
          </p:cNvPr>
          <p:cNvSpPr txBox="1"/>
          <p:nvPr/>
        </p:nvSpPr>
        <p:spPr>
          <a:xfrm>
            <a:off x="-7550472" y="8949343"/>
            <a:ext cx="6227855" cy="2462213"/>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desktop environment is the part that actually interacts with the user. There are various Desktop environments to choose from, such as GNOME, Cinnamon, Mate, Pantheon, Enlightenment, KDE, </a:t>
            </a:r>
            <a:r>
              <a:rPr lang="en-US" sz="1800" b="0" i="0" u="none" strike="noStrike" dirty="0" err="1">
                <a:solidFill>
                  <a:srgbClr val="232832"/>
                </a:solidFill>
                <a:effectLst/>
                <a:latin typeface="Tahoma" panose="020B0604030504040204" pitchFamily="34" charset="0"/>
                <a:ea typeface="Tahoma" panose="020B0604030504040204" pitchFamily="34" charset="0"/>
                <a:cs typeface="Tahoma" panose="020B0604030504040204" pitchFamily="34" charset="0"/>
              </a:rPr>
              <a:t>Xfce</a:t>
            </a: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 and others. Each Desktop environment includes built-in applications such as file managers, configuration tools, web browsers, and games.</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a:p>
            <a:br>
              <a:rPr lang="en-US" dirty="0"/>
            </a:br>
            <a:endParaRPr lang="en-US" dirty="0"/>
          </a:p>
        </p:txBody>
      </p:sp>
      <p:sp>
        <p:nvSpPr>
          <p:cNvPr id="30" name="TextBox 29">
            <a:extLst>
              <a:ext uri="{FF2B5EF4-FFF2-40B4-BE49-F238E27FC236}">
                <a16:creationId xmlns:a16="http://schemas.microsoft.com/office/drawing/2014/main" id="{80E0F982-F6A1-4785-B56B-27C0E8288E07}"/>
              </a:ext>
            </a:extLst>
          </p:cNvPr>
          <p:cNvSpPr txBox="1"/>
          <p:nvPr/>
        </p:nvSpPr>
        <p:spPr>
          <a:xfrm>
            <a:off x="3631161" y="2470533"/>
            <a:ext cx="7637797" cy="1477328"/>
          </a:xfrm>
          <a:prstGeom prst="rect">
            <a:avLst/>
          </a:prstGeom>
          <a:noFill/>
        </p:spPr>
        <p:txBody>
          <a:bodyPr wrap="square">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environments do not provide a complete suite of applications. Similar to Windows and macOS, Linux provides thousands of high-quality software titles that can be easily found and installed. Modern Linux distributions often include tools such as the App Store, which centralize and simplify the application installation process.</a:t>
            </a:r>
          </a:p>
        </p:txBody>
      </p:sp>
      <p:cxnSp>
        <p:nvCxnSpPr>
          <p:cNvPr id="37" name="Straight Connector 36">
            <a:extLst>
              <a:ext uri="{FF2B5EF4-FFF2-40B4-BE49-F238E27FC236}">
                <a16:creationId xmlns:a16="http://schemas.microsoft.com/office/drawing/2014/main" id="{8D2DE060-8058-4BB3-8A80-70E38A937EC8}"/>
              </a:ext>
            </a:extLst>
          </p:cNvPr>
          <p:cNvCxnSpPr>
            <a:cxnSpLocks/>
          </p:cNvCxnSpPr>
          <p:nvPr/>
        </p:nvCxnSpPr>
        <p:spPr>
          <a:xfrm>
            <a:off x="-10548482" y="-91536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81AF09D5-D72E-4C96-8CD9-42110C9FAC64}"/>
              </a:ext>
            </a:extLst>
          </p:cNvPr>
          <p:cNvSpPr/>
          <p:nvPr/>
        </p:nvSpPr>
        <p:spPr>
          <a:xfrm>
            <a:off x="-12822431" y="116122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57218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4967294-A60B-424A-9EA5-E80DF892CCB4}"/>
              </a:ext>
            </a:extLst>
          </p:cNvPr>
          <p:cNvSpPr txBox="1"/>
          <p:nvPr/>
        </p:nvSpPr>
        <p:spPr>
          <a:xfrm>
            <a:off x="923192" y="835269"/>
            <a:ext cx="2587568" cy="369332"/>
          </a:xfrm>
          <a:prstGeom prst="rect">
            <a:avLst/>
          </a:prstGeom>
          <a:noFill/>
        </p:spPr>
        <p:txBody>
          <a:bodyPr wrap="none" rtlCol="0">
            <a:spAutoFit/>
          </a:bodyPr>
          <a:lstStyle/>
          <a:p>
            <a:r>
              <a:rPr lang="en-US" b="1" dirty="0">
                <a:solidFill>
                  <a:srgbClr val="FF8D37"/>
                </a:solidFill>
                <a:latin typeface="Tahoma" panose="020B0604030504040204" pitchFamily="34" charset="0"/>
                <a:ea typeface="Tahoma" panose="020B0604030504040204" pitchFamily="34" charset="0"/>
                <a:cs typeface="Tahoma" panose="020B0604030504040204" pitchFamily="34" charset="0"/>
              </a:rPr>
              <a:t>LINUX ADVANTAGES</a:t>
            </a:r>
          </a:p>
        </p:txBody>
      </p:sp>
      <p:sp>
        <p:nvSpPr>
          <p:cNvPr id="9" name="TextBox 8">
            <a:extLst>
              <a:ext uri="{FF2B5EF4-FFF2-40B4-BE49-F238E27FC236}">
                <a16:creationId xmlns:a16="http://schemas.microsoft.com/office/drawing/2014/main" id="{A5F6B44C-B980-4654-A9A0-B83471A9EFAD}"/>
              </a:ext>
            </a:extLst>
          </p:cNvPr>
          <p:cNvSpPr txBox="1"/>
          <p:nvPr/>
        </p:nvSpPr>
        <p:spPr>
          <a:xfrm>
            <a:off x="923192" y="1433146"/>
            <a:ext cx="2659639" cy="1200329"/>
          </a:xfrm>
          <a:prstGeom prst="rect">
            <a:avLst/>
          </a:prstGeom>
          <a:noFill/>
        </p:spPr>
        <p:txBody>
          <a:bodyPr wrap="none" rtlCol="0">
            <a:spAutoFit/>
          </a:bodyPr>
          <a:lstStyle/>
          <a:p>
            <a:pPr marL="285750" indent="-285750">
              <a:buFont typeface="Arial" panose="020B0604020202020204" pitchFamily="34" charset="0"/>
              <a:buChar char="•"/>
            </a:pPr>
            <a:r>
              <a:rPr lang="en-US" dirty="0"/>
              <a:t>Guaranteed Stability </a:t>
            </a:r>
          </a:p>
          <a:p>
            <a:pPr marL="285750" indent="-285750">
              <a:buFont typeface="Arial" panose="020B0604020202020204" pitchFamily="34" charset="0"/>
              <a:buChar char="•"/>
            </a:pPr>
            <a:r>
              <a:rPr lang="en-US" dirty="0"/>
              <a:t>Cost Effective </a:t>
            </a:r>
          </a:p>
          <a:p>
            <a:pPr marL="285750" indent="-285750">
              <a:buFont typeface="Arial" panose="020B0604020202020204" pitchFamily="34" charset="0"/>
              <a:buChar char="•"/>
            </a:pPr>
            <a:r>
              <a:rPr lang="en-US" dirty="0"/>
              <a:t>Immune to Malware </a:t>
            </a:r>
          </a:p>
          <a:p>
            <a:pPr marL="285750" indent="-285750">
              <a:buFont typeface="Arial" panose="020B0604020202020204" pitchFamily="34" charset="0"/>
              <a:buChar char="•"/>
            </a:pPr>
            <a:r>
              <a:rPr lang="en-US" dirty="0"/>
              <a:t>Freedom and Flexibility</a:t>
            </a:r>
          </a:p>
        </p:txBody>
      </p:sp>
      <p:sp>
        <p:nvSpPr>
          <p:cNvPr id="41" name="TextBox 40">
            <a:extLst>
              <a:ext uri="{FF2B5EF4-FFF2-40B4-BE49-F238E27FC236}">
                <a16:creationId xmlns:a16="http://schemas.microsoft.com/office/drawing/2014/main" id="{C99B7347-2566-4BD8-9FCC-6CFCF6805F26}"/>
              </a:ext>
            </a:extLst>
          </p:cNvPr>
          <p:cNvSpPr txBox="1"/>
          <p:nvPr/>
        </p:nvSpPr>
        <p:spPr>
          <a:xfrm>
            <a:off x="6787662" y="4267199"/>
            <a:ext cx="3020379" cy="369332"/>
          </a:xfrm>
          <a:prstGeom prst="rect">
            <a:avLst/>
          </a:prstGeom>
          <a:noFill/>
        </p:spPr>
        <p:txBody>
          <a:bodyPr wrap="none" rtlCol="0">
            <a:spAutoFit/>
          </a:bodyPr>
          <a:lstStyle/>
          <a:p>
            <a:r>
              <a:rPr lang="en-US" b="1" dirty="0">
                <a:solidFill>
                  <a:srgbClr val="FF8D37"/>
                </a:solidFill>
                <a:latin typeface="Tahoma" panose="020B0604030504040204" pitchFamily="34" charset="0"/>
                <a:ea typeface="Tahoma" panose="020B0604030504040204" pitchFamily="34" charset="0"/>
                <a:cs typeface="Tahoma" panose="020B0604030504040204" pitchFamily="34" charset="0"/>
              </a:rPr>
              <a:t>LINUX DISADVANTAGES</a:t>
            </a:r>
          </a:p>
        </p:txBody>
      </p:sp>
      <p:sp>
        <p:nvSpPr>
          <p:cNvPr id="42" name="TextBox 41">
            <a:extLst>
              <a:ext uri="{FF2B5EF4-FFF2-40B4-BE49-F238E27FC236}">
                <a16:creationId xmlns:a16="http://schemas.microsoft.com/office/drawing/2014/main" id="{0835652A-3611-4719-B035-3947D3556F53}"/>
              </a:ext>
            </a:extLst>
          </p:cNvPr>
          <p:cNvSpPr txBox="1"/>
          <p:nvPr/>
        </p:nvSpPr>
        <p:spPr>
          <a:xfrm>
            <a:off x="6787662" y="4821114"/>
            <a:ext cx="4239750" cy="923330"/>
          </a:xfrm>
          <a:prstGeom prst="rect">
            <a:avLst/>
          </a:prstGeom>
          <a:noFill/>
        </p:spPr>
        <p:txBody>
          <a:bodyPr wrap="none" rtlCol="0">
            <a:spAutoFit/>
          </a:bodyPr>
          <a:lstStyle/>
          <a:p>
            <a:pPr marL="285750" indent="-285750">
              <a:buFont typeface="Arial" panose="020B0604020202020204" pitchFamily="34" charset="0"/>
              <a:buChar char="•"/>
            </a:pPr>
            <a:r>
              <a:rPr lang="en-US" dirty="0"/>
              <a:t>Lack of Support for Certain Applications </a:t>
            </a:r>
          </a:p>
          <a:p>
            <a:pPr marL="285750" indent="-285750">
              <a:buFont typeface="Arial" panose="020B0604020202020204" pitchFamily="34" charset="0"/>
              <a:buChar char="•"/>
            </a:pPr>
            <a:r>
              <a:rPr lang="en-US" dirty="0"/>
              <a:t>Game Limitations </a:t>
            </a:r>
          </a:p>
          <a:p>
            <a:pPr marL="285750" indent="-285750">
              <a:buFont typeface="Arial" panose="020B0604020202020204" pitchFamily="34" charset="0"/>
              <a:buChar char="•"/>
            </a:pPr>
            <a:r>
              <a:rPr lang="en-US" dirty="0"/>
              <a:t>Complex Surface Appearance</a:t>
            </a:r>
          </a:p>
        </p:txBody>
      </p:sp>
      <p:pic>
        <p:nvPicPr>
          <p:cNvPr id="51" name="Picture 50">
            <a:extLst>
              <a:ext uri="{FF2B5EF4-FFF2-40B4-BE49-F238E27FC236}">
                <a16:creationId xmlns:a16="http://schemas.microsoft.com/office/drawing/2014/main" id="{4683CDFC-1016-403B-957D-0AEBBC00B234}"/>
              </a:ext>
            </a:extLst>
          </p:cNvPr>
          <p:cNvPicPr>
            <a:picLocks noChangeAspect="1"/>
          </p:cNvPicPr>
          <p:nvPr/>
        </p:nvPicPr>
        <p:blipFill>
          <a:blip r:embed="rId2">
            <a:extLst>
              <a:ext uri="{28A0092B-C50C-407E-A947-70E740481C1C}">
                <a14:useLocalDpi xmlns:a14="http://schemas.microsoft.com/office/drawing/2010/main" val="0"/>
              </a:ext>
            </a:extLst>
          </a:blip>
          <a:srcRect l="13116" t="807" r="13116" b="807"/>
          <a:stretch>
            <a:fillRect/>
          </a:stretch>
        </p:blipFill>
        <p:spPr>
          <a:xfrm>
            <a:off x="1608686" y="3490018"/>
            <a:ext cx="2497718" cy="2497718"/>
          </a:xfrm>
          <a:custGeom>
            <a:avLst/>
            <a:gdLst>
              <a:gd name="connsiteX0" fmla="*/ 1248859 w 2497718"/>
              <a:gd name="connsiteY0" fmla="*/ 0 h 2497718"/>
              <a:gd name="connsiteX1" fmla="*/ 2497718 w 2497718"/>
              <a:gd name="connsiteY1" fmla="*/ 1248859 h 2497718"/>
              <a:gd name="connsiteX2" fmla="*/ 1248859 w 2497718"/>
              <a:gd name="connsiteY2" fmla="*/ 2497718 h 2497718"/>
              <a:gd name="connsiteX3" fmla="*/ 0 w 2497718"/>
              <a:gd name="connsiteY3" fmla="*/ 1248859 h 2497718"/>
              <a:gd name="connsiteX4" fmla="*/ 1248859 w 2497718"/>
              <a:gd name="connsiteY4" fmla="*/ 0 h 2497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7718" h="2497718">
                <a:moveTo>
                  <a:pt x="1248859" y="0"/>
                </a:moveTo>
                <a:cubicBezTo>
                  <a:pt x="1938585" y="0"/>
                  <a:pt x="2497718" y="559133"/>
                  <a:pt x="2497718" y="1248859"/>
                </a:cubicBezTo>
                <a:cubicBezTo>
                  <a:pt x="2497718" y="1938585"/>
                  <a:pt x="1938585" y="2497718"/>
                  <a:pt x="1248859" y="2497718"/>
                </a:cubicBezTo>
                <a:cubicBezTo>
                  <a:pt x="559133" y="2497718"/>
                  <a:pt x="0" y="1938585"/>
                  <a:pt x="0" y="1248859"/>
                </a:cubicBezTo>
                <a:cubicBezTo>
                  <a:pt x="0" y="559133"/>
                  <a:pt x="559133" y="0"/>
                  <a:pt x="1248859" y="0"/>
                </a:cubicBezTo>
                <a:close/>
              </a:path>
            </a:pathLst>
          </a:custGeom>
        </p:spPr>
      </p:pic>
      <p:pic>
        <p:nvPicPr>
          <p:cNvPr id="53" name="Picture 52">
            <a:extLst>
              <a:ext uri="{FF2B5EF4-FFF2-40B4-BE49-F238E27FC236}">
                <a16:creationId xmlns:a16="http://schemas.microsoft.com/office/drawing/2014/main" id="{FE0AD18A-D599-47B9-82D0-8FFF0964FD6E}"/>
              </a:ext>
            </a:extLst>
          </p:cNvPr>
          <p:cNvPicPr>
            <a:picLocks noChangeAspect="1"/>
          </p:cNvPicPr>
          <p:nvPr/>
        </p:nvPicPr>
        <p:blipFill>
          <a:blip r:embed="rId3">
            <a:extLst>
              <a:ext uri="{28A0092B-C50C-407E-A947-70E740481C1C}">
                <a14:useLocalDpi xmlns:a14="http://schemas.microsoft.com/office/drawing/2010/main" val="0"/>
              </a:ext>
            </a:extLst>
          </a:blip>
          <a:srcRect l="16577" r="16577" b="497"/>
          <a:stretch>
            <a:fillRect/>
          </a:stretch>
        </p:blipFill>
        <p:spPr>
          <a:xfrm>
            <a:off x="7006174" y="491782"/>
            <a:ext cx="2834090" cy="2819997"/>
          </a:xfrm>
          <a:custGeom>
            <a:avLst/>
            <a:gdLst>
              <a:gd name="connsiteX0" fmla="*/ 362677 w 2834090"/>
              <a:gd name="connsiteY0" fmla="*/ 0 h 2819997"/>
              <a:gd name="connsiteX1" fmla="*/ 2471413 w 2834090"/>
              <a:gd name="connsiteY1" fmla="*/ 0 h 2819997"/>
              <a:gd name="connsiteX2" fmla="*/ 2545595 w 2834090"/>
              <a:gd name="connsiteY2" fmla="*/ 23027 h 2819997"/>
              <a:gd name="connsiteX3" fmla="*/ 2834090 w 2834090"/>
              <a:gd name="connsiteY3" fmla="*/ 458265 h 2819997"/>
              <a:gd name="connsiteX4" fmla="*/ 2834090 w 2834090"/>
              <a:gd name="connsiteY4" fmla="*/ 2347639 h 2819997"/>
              <a:gd name="connsiteX5" fmla="*/ 2361732 w 2834090"/>
              <a:gd name="connsiteY5" fmla="*/ 2819997 h 2819997"/>
              <a:gd name="connsiteX6" fmla="*/ 472358 w 2834090"/>
              <a:gd name="connsiteY6" fmla="*/ 2819997 h 2819997"/>
              <a:gd name="connsiteX7" fmla="*/ 0 w 2834090"/>
              <a:gd name="connsiteY7" fmla="*/ 2347639 h 2819997"/>
              <a:gd name="connsiteX8" fmla="*/ 0 w 2834090"/>
              <a:gd name="connsiteY8" fmla="*/ 458265 h 2819997"/>
              <a:gd name="connsiteX9" fmla="*/ 288495 w 2834090"/>
              <a:gd name="connsiteY9" fmla="*/ 23027 h 281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4090" h="2819997">
                <a:moveTo>
                  <a:pt x="362677" y="0"/>
                </a:moveTo>
                <a:lnTo>
                  <a:pt x="2471413" y="0"/>
                </a:lnTo>
                <a:lnTo>
                  <a:pt x="2545595" y="23027"/>
                </a:lnTo>
                <a:cubicBezTo>
                  <a:pt x="2715131" y="94735"/>
                  <a:pt x="2834090" y="262608"/>
                  <a:pt x="2834090" y="458265"/>
                </a:cubicBezTo>
                <a:lnTo>
                  <a:pt x="2834090" y="2347639"/>
                </a:lnTo>
                <a:cubicBezTo>
                  <a:pt x="2834090" y="2608515"/>
                  <a:pt x="2622608" y="2819997"/>
                  <a:pt x="2361732" y="2819997"/>
                </a:cubicBezTo>
                <a:lnTo>
                  <a:pt x="472358" y="2819997"/>
                </a:lnTo>
                <a:cubicBezTo>
                  <a:pt x="211482" y="2819997"/>
                  <a:pt x="0" y="2608515"/>
                  <a:pt x="0" y="2347639"/>
                </a:cubicBezTo>
                <a:lnTo>
                  <a:pt x="0" y="458265"/>
                </a:lnTo>
                <a:cubicBezTo>
                  <a:pt x="0" y="262608"/>
                  <a:pt x="118959" y="94735"/>
                  <a:pt x="288495" y="23027"/>
                </a:cubicBezTo>
                <a:close/>
              </a:path>
            </a:pathLst>
          </a:custGeom>
        </p:spPr>
      </p:pic>
    </p:spTree>
    <p:extLst>
      <p:ext uri="{BB962C8B-B14F-4D97-AF65-F5344CB8AC3E}">
        <p14:creationId xmlns:p14="http://schemas.microsoft.com/office/powerpoint/2010/main" val="16275975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ECD8D3E-7502-4E1D-8FB5-A7856A1B6851}"/>
              </a:ext>
            </a:extLst>
          </p:cNvPr>
          <p:cNvSpPr/>
          <p:nvPr/>
        </p:nvSpPr>
        <p:spPr>
          <a:xfrm rot="18900000">
            <a:off x="7919874" y="545165"/>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0DEDEA1-E15F-42E7-A3CC-DA9FB0544A2F}"/>
              </a:ext>
            </a:extLst>
          </p:cNvPr>
          <p:cNvSpPr/>
          <p:nvPr/>
        </p:nvSpPr>
        <p:spPr>
          <a:xfrm rot="18900000">
            <a:off x="9011265" y="1650637"/>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2789145" y="2705725"/>
            <a:ext cx="2791149" cy="1446550"/>
          </a:xfrm>
          <a:prstGeom prst="rect">
            <a:avLst/>
          </a:prstGeom>
          <a:noFill/>
        </p:spPr>
        <p:txBody>
          <a:bodyPr wrap="none" rtlCol="0">
            <a:spAutoFit/>
          </a:bodyPr>
          <a:lstStyle/>
          <a:p>
            <a:r>
              <a:rPr lang="en-US" sz="44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44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Tree>
    <p:extLst>
      <p:ext uri="{BB962C8B-B14F-4D97-AF65-F5344CB8AC3E}">
        <p14:creationId xmlns:p14="http://schemas.microsoft.com/office/powerpoint/2010/main" val="278613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7" name="TextBox 6">
            <a:extLst>
              <a:ext uri="{FF2B5EF4-FFF2-40B4-BE49-F238E27FC236}">
                <a16:creationId xmlns:a16="http://schemas.microsoft.com/office/drawing/2014/main" id="{CB64AF46-9B12-4025-84AB-194B54F31381}"/>
              </a:ext>
            </a:extLst>
          </p:cNvPr>
          <p:cNvSpPr txBox="1"/>
          <p:nvPr/>
        </p:nvSpPr>
        <p:spPr>
          <a:xfrm>
            <a:off x="3067050" y="2321004"/>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2299280211"/>
                  </p:ext>
                </p:extLst>
              </p:nvPr>
            </p:nvGraphicFramePr>
            <p:xfrm>
              <a:off x="3001857" y="309922"/>
              <a:ext cx="6188284" cy="8454145"/>
            </p:xfrm>
            <a:graphic>
              <a:graphicData uri="http://schemas.microsoft.com/office/drawing/2017/model3d">
                <am3d:model3d r:embed="rId3">
                  <am3d:spPr>
                    <a:xfrm>
                      <a:off x="0" y="0"/>
                      <a:ext cx="6188284" cy="8454145"/>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m3d:postTrans dx="0" dy="0" dz="0"/>
                  </am3d:trans>
                  <am3d:raster rName="Office3DRenderer" rVer="16.0.8326">
                    <am3d:blip r:embed="rId4"/>
                  </am3d:raster>
                  <am3d:objViewport viewportSz="110817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3001857" y="309922"/>
                <a:ext cx="6188284" cy="8454145"/>
              </a:xfrm>
              <a:prstGeom prst="rect">
                <a:avLst/>
              </a:prstGeom>
            </p:spPr>
          </p:pic>
        </mc:Fallback>
      </mc:AlternateContent>
      <p:sp>
        <p:nvSpPr>
          <p:cNvPr id="9" name="TextBox 8">
            <a:extLst>
              <a:ext uri="{FF2B5EF4-FFF2-40B4-BE49-F238E27FC236}">
                <a16:creationId xmlns:a16="http://schemas.microsoft.com/office/drawing/2014/main" id="{5F02CDCD-9FA2-4142-BB8D-DC0F664B2AC8}"/>
              </a:ext>
            </a:extLst>
          </p:cNvPr>
          <p:cNvSpPr txBox="1"/>
          <p:nvPr/>
        </p:nvSpPr>
        <p:spPr>
          <a:xfrm>
            <a:off x="3067049" y="232100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
        <p:nvSpPr>
          <p:cNvPr id="15" name="Rectangle: Rounded Corners 14">
            <a:extLst>
              <a:ext uri="{FF2B5EF4-FFF2-40B4-BE49-F238E27FC236}">
                <a16:creationId xmlns:a16="http://schemas.microsoft.com/office/drawing/2014/main" id="{A1C24681-EF57-4D10-B0B4-4D95FC888772}"/>
              </a:ext>
            </a:extLst>
          </p:cNvPr>
          <p:cNvSpPr/>
          <p:nvPr/>
        </p:nvSpPr>
        <p:spPr>
          <a:xfrm>
            <a:off x="-11187903"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7922A196-1380-4AA5-B50B-4CE0D8FCF9AD}"/>
              </a:ext>
            </a:extLst>
          </p:cNvPr>
          <p:cNvSpPr txBox="1"/>
          <p:nvPr/>
        </p:nvSpPr>
        <p:spPr>
          <a:xfrm>
            <a:off x="-6487885"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0" name="Oval 9">
            <a:extLst>
              <a:ext uri="{FF2B5EF4-FFF2-40B4-BE49-F238E27FC236}">
                <a16:creationId xmlns:a16="http://schemas.microsoft.com/office/drawing/2014/main" id="{796D2545-55DC-4FD2-878B-A644EEB92BD1}"/>
              </a:ext>
            </a:extLst>
          </p:cNvPr>
          <p:cNvSpPr/>
          <p:nvPr/>
        </p:nvSpPr>
        <p:spPr>
          <a:xfrm>
            <a:off x="-2442739" y="6857999"/>
            <a:ext cx="2442739" cy="24427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018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00DEDEA1-E15F-42E7-A3CC-DA9FB0544A2F}"/>
              </a:ext>
            </a:extLst>
          </p:cNvPr>
          <p:cNvSpPr/>
          <p:nvPr/>
        </p:nvSpPr>
        <p:spPr>
          <a:xfrm rot="18900000">
            <a:off x="9011265" y="1650637"/>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72116"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UBUNTU</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2062103"/>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Ubuntu offers an intuitive interface, easy installation, and extensive community support. Ubuntu has various variants such as Ubuntu Desktop (for general use), Ubuntu Server (for servers), and other variants such as </a:t>
            </a:r>
            <a:r>
              <a:rPr lang="en-US" sz="1600" dirty="0" err="1">
                <a:latin typeface="Tahoma" panose="020B0604030504040204" pitchFamily="34" charset="0"/>
                <a:ea typeface="Tahoma" panose="020B0604030504040204" pitchFamily="34" charset="0"/>
                <a:cs typeface="Tahoma" panose="020B0604030504040204" pitchFamily="34" charset="0"/>
              </a:rPr>
              <a:t>Kubuntu</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Xubuntu</a:t>
            </a:r>
            <a:r>
              <a:rPr lang="en-US" sz="1600" dirty="0">
                <a:latin typeface="Tahoma" panose="020B0604030504040204" pitchFamily="34" charset="0"/>
                <a:ea typeface="Tahoma" panose="020B0604030504040204" pitchFamily="34" charset="0"/>
                <a:cs typeface="Tahoma" panose="020B0604030504040204" pitchFamily="34" charset="0"/>
              </a:rPr>
              <a:t>, and </a:t>
            </a:r>
            <a:r>
              <a:rPr lang="en-US" sz="1600" dirty="0" err="1">
                <a:latin typeface="Tahoma" panose="020B0604030504040204" pitchFamily="34" charset="0"/>
                <a:ea typeface="Tahoma" panose="020B0604030504040204" pitchFamily="34" charset="0"/>
                <a:cs typeface="Tahoma" panose="020B0604030504040204" pitchFamily="34" charset="0"/>
              </a:rPr>
              <a:t>Lubuntu</a:t>
            </a:r>
            <a:r>
              <a:rPr lang="en-US" sz="1600" dirty="0">
                <a:latin typeface="Tahoma" panose="020B0604030504040204" pitchFamily="34" charset="0"/>
                <a:ea typeface="Tahoma" panose="020B0604030504040204" pitchFamily="34" charset="0"/>
                <a:cs typeface="Tahoma" panose="020B0604030504040204" pitchFamily="34" charset="0"/>
              </a:rPr>
              <a:t> with different desktop environments.</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7346156" y="1177940"/>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14" name="Picture 13">
            <a:extLst>
              <a:ext uri="{FF2B5EF4-FFF2-40B4-BE49-F238E27FC236}">
                <a16:creationId xmlns:a16="http://schemas.microsoft.com/office/drawing/2014/main" id="{17447C1B-5160-4B16-8803-2CC48A8E78C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73423075-CE69-49B7-A134-E58395A2229E}"/>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628251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694383" cy="923330"/>
          </a:xfrm>
          <a:prstGeom prst="rect">
            <a:avLst/>
          </a:prstGeom>
          <a:noFill/>
        </p:spPr>
        <p:txBody>
          <a:bodyPr wrap="squar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RED HAT ENTERPRISE LINUX</a:t>
            </a:r>
          </a:p>
        </p:txBody>
      </p:sp>
      <p:sp>
        <p:nvSpPr>
          <p:cNvPr id="3" name="TextBox 2">
            <a:extLst>
              <a:ext uri="{FF2B5EF4-FFF2-40B4-BE49-F238E27FC236}">
                <a16:creationId xmlns:a16="http://schemas.microsoft.com/office/drawing/2014/main" id="{3EA4F110-09F8-4148-B48F-CA7AB8D86A46}"/>
              </a:ext>
            </a:extLst>
          </p:cNvPr>
          <p:cNvSpPr txBox="1"/>
          <p:nvPr/>
        </p:nvSpPr>
        <p:spPr>
          <a:xfrm>
            <a:off x="3356979" y="2771775"/>
            <a:ext cx="3187435" cy="2308324"/>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Red Hat's core system, known as Red Hat Enterprise Linux (RHEL), is designed to be a stable and commercially viable distribution. RHEL is designed for use in business and enterprise environments that require stability, security, and guaranteed commercial support.</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8317706" y="2262565"/>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14" name="Picture 13">
            <a:extLst>
              <a:ext uri="{FF2B5EF4-FFF2-40B4-BE49-F238E27FC236}">
                <a16:creationId xmlns:a16="http://schemas.microsoft.com/office/drawing/2014/main" id="{17447C1B-5160-4B16-8803-2CC48A8E78C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73423075-CE69-49B7-A134-E58395A2229E}"/>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2" name="Rectangle 11">
            <a:extLst>
              <a:ext uri="{FF2B5EF4-FFF2-40B4-BE49-F238E27FC236}">
                <a16:creationId xmlns:a16="http://schemas.microsoft.com/office/drawing/2014/main" id="{DA9F823F-E264-4D79-B7B7-562CEED013DC}"/>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5" name="Picture 4">
            <a:extLst>
              <a:ext uri="{FF2B5EF4-FFF2-40B4-BE49-F238E27FC236}">
                <a16:creationId xmlns:a16="http://schemas.microsoft.com/office/drawing/2014/main" id="{6255E1DD-8ABB-42F8-B9B5-CC8627D2D8B8}"/>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Tree>
    <p:extLst>
      <p:ext uri="{BB962C8B-B14F-4D97-AF65-F5344CB8AC3E}">
        <p14:creationId xmlns:p14="http://schemas.microsoft.com/office/powerpoint/2010/main" val="33514350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09599"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DEBIAN</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1323439"/>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Debian is a reliable distribution commonly used in servers and business environments due to its stability. This distro is also known for its strict testing process before releasing a new version.</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7341381" y="3347190"/>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7" name="Picture 6">
            <a:extLst>
              <a:ext uri="{FF2B5EF4-FFF2-40B4-BE49-F238E27FC236}">
                <a16:creationId xmlns:a16="http://schemas.microsoft.com/office/drawing/2014/main" id="{F972B0D1-EA75-42C3-8FDC-60A4DD80B0C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143" b="95833" l="10000" r="90000">
                        <a14:foregroundMark x1="46000" y1="8333" x2="43333" y2="8333"/>
                        <a14:foregroundMark x1="41000" y1="91071" x2="41000" y2="91071"/>
                        <a14:foregroundMark x1="46000" y1="95833" x2="46000" y2="95833"/>
                      </a14:backgroundRemoval>
                    </a14:imgEffect>
                  </a14:imgLayer>
                </a14:imgProps>
              </a:ext>
              <a:ext uri="{28A0092B-C50C-407E-A947-70E740481C1C}">
                <a14:useLocalDpi xmlns:a14="http://schemas.microsoft.com/office/drawing/2010/main" val="0"/>
              </a:ext>
            </a:extLst>
          </a:blip>
          <a:stretch>
            <a:fillRect/>
          </a:stretch>
        </p:blipFill>
        <p:spPr>
          <a:xfrm>
            <a:off x="7672747" y="2956441"/>
            <a:ext cx="1902795" cy="1065565"/>
          </a:xfrm>
          <a:prstGeom prst="rect">
            <a:avLst/>
          </a:prstGeom>
        </p:spPr>
      </p:pic>
      <p:pic>
        <p:nvPicPr>
          <p:cNvPr id="14" name="Picture 13">
            <a:extLst>
              <a:ext uri="{FF2B5EF4-FFF2-40B4-BE49-F238E27FC236}">
                <a16:creationId xmlns:a16="http://schemas.microsoft.com/office/drawing/2014/main" id="{0C776A3A-5FFF-44C1-B9C3-56107606D5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B59591A4-9D7F-403D-AF79-5F28D9EB614A}"/>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6" name="Rectangle 15">
            <a:extLst>
              <a:ext uri="{FF2B5EF4-FFF2-40B4-BE49-F238E27FC236}">
                <a16:creationId xmlns:a16="http://schemas.microsoft.com/office/drawing/2014/main" id="{A55639DB-B6C0-45F7-B108-BED99B218B25}"/>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7" name="Picture 16">
            <a:extLst>
              <a:ext uri="{FF2B5EF4-FFF2-40B4-BE49-F238E27FC236}">
                <a16:creationId xmlns:a16="http://schemas.microsoft.com/office/drawing/2014/main" id="{092FD93C-87FB-4D53-99C6-22961490EEDB}"/>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Tree>
    <p:extLst>
      <p:ext uri="{BB962C8B-B14F-4D97-AF65-F5344CB8AC3E}">
        <p14:creationId xmlns:p14="http://schemas.microsoft.com/office/powerpoint/2010/main" val="21349193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73719"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GENTOO</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2062103"/>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Gentoo Linux is a very unique Linux distribution and is more likely aimed at those of you who have quite in-depth technical knowledge. Compared to other Linux distributions, Gentoo has a more hands-on approach and gives users more control over the configuration and compilation process.</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8416304" y="4431818"/>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7" name="Picture 6">
            <a:extLst>
              <a:ext uri="{FF2B5EF4-FFF2-40B4-BE49-F238E27FC236}">
                <a16:creationId xmlns:a16="http://schemas.microsoft.com/office/drawing/2014/main" id="{F972B0D1-EA75-42C3-8FDC-60A4DD80B0C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143" b="95833" l="10000" r="90000">
                        <a14:foregroundMark x1="46000" y1="8333" x2="43333" y2="8333"/>
                        <a14:foregroundMark x1="41000" y1="91071" x2="41000" y2="91071"/>
                        <a14:foregroundMark x1="46000" y1="95833" x2="46000" y2="95833"/>
                      </a14:backgroundRemoval>
                    </a14:imgEffect>
                  </a14:imgLayer>
                </a14:imgProps>
              </a:ext>
              <a:ext uri="{28A0092B-C50C-407E-A947-70E740481C1C}">
                <a14:useLocalDpi xmlns:a14="http://schemas.microsoft.com/office/drawing/2010/main" val="0"/>
              </a:ext>
            </a:extLst>
          </a:blip>
          <a:stretch>
            <a:fillRect/>
          </a:stretch>
        </p:blipFill>
        <p:spPr>
          <a:xfrm>
            <a:off x="7672747" y="2956441"/>
            <a:ext cx="1902795" cy="1065565"/>
          </a:xfrm>
          <a:prstGeom prst="rect">
            <a:avLst/>
          </a:prstGeom>
        </p:spPr>
      </p:pic>
      <p:pic>
        <p:nvPicPr>
          <p:cNvPr id="14" name="Picture 13">
            <a:extLst>
              <a:ext uri="{FF2B5EF4-FFF2-40B4-BE49-F238E27FC236}">
                <a16:creationId xmlns:a16="http://schemas.microsoft.com/office/drawing/2014/main" id="{0C776A3A-5FFF-44C1-B9C3-56107606D5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B59591A4-9D7F-403D-AF79-5F28D9EB614A}"/>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6" name="Rectangle 15">
            <a:extLst>
              <a:ext uri="{FF2B5EF4-FFF2-40B4-BE49-F238E27FC236}">
                <a16:creationId xmlns:a16="http://schemas.microsoft.com/office/drawing/2014/main" id="{A55639DB-B6C0-45F7-B108-BED99B218B25}"/>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7" name="Picture 16">
            <a:extLst>
              <a:ext uri="{FF2B5EF4-FFF2-40B4-BE49-F238E27FC236}">
                <a16:creationId xmlns:a16="http://schemas.microsoft.com/office/drawing/2014/main" id="{092FD93C-87FB-4D53-99C6-22961490EEDB}"/>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
        <p:nvSpPr>
          <p:cNvPr id="18" name="Rectangle 17">
            <a:extLst>
              <a:ext uri="{FF2B5EF4-FFF2-40B4-BE49-F238E27FC236}">
                <a16:creationId xmlns:a16="http://schemas.microsoft.com/office/drawing/2014/main" id="{06867368-062B-4233-9B71-3A0B98FD6736}"/>
              </a:ext>
            </a:extLst>
          </p:cNvPr>
          <p:cNvSpPr/>
          <p:nvPr/>
        </p:nvSpPr>
        <p:spPr>
          <a:xfrm rot="18900000">
            <a:off x="9011265" y="3827828"/>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5" name="Picture 4">
            <a:extLst>
              <a:ext uri="{FF2B5EF4-FFF2-40B4-BE49-F238E27FC236}">
                <a16:creationId xmlns:a16="http://schemas.microsoft.com/office/drawing/2014/main" id="{48C401B4-6E0F-4920-9735-270B6D9889AB}"/>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2609" b="96522" l="2740" r="98174">
                        <a14:foregroundMark x1="56164" y1="14783" x2="31050" y2="19565"/>
                        <a14:foregroundMark x1="31050" y1="19565" x2="36986" y2="49130"/>
                        <a14:foregroundMark x1="36986" y1="49130" x2="33333" y2="70870"/>
                        <a14:foregroundMark x1="33333" y1="70870" x2="43836" y2="70000"/>
                        <a14:foregroundMark x1="38356" y1="74783" x2="15068" y2="74348"/>
                        <a14:foregroundMark x1="15068" y1="74348" x2="29680" y2="63913"/>
                        <a14:foregroundMark x1="10502" y1="80000" x2="10502" y2="80000"/>
                        <a14:foregroundMark x1="5479" y1="78261" x2="5479" y2="78261"/>
                        <a14:foregroundMark x1="55708" y1="80870" x2="55708" y2="80870"/>
                        <a14:foregroundMark x1="57991" y1="77391" x2="57991" y2="77391"/>
                        <a14:foregroundMark x1="65753" y1="73478" x2="65753" y2="73478"/>
                        <a14:foregroundMark x1="72146" y1="67391" x2="91324" y2="52609"/>
                        <a14:foregroundMark x1="91324" y1="52609" x2="94977" y2="40000"/>
                        <a14:foregroundMark x1="83562" y1="63913" x2="66667" y2="75652"/>
                        <a14:foregroundMark x1="44749" y1="88261" x2="22831" y2="96522"/>
                        <a14:foregroundMark x1="22831" y1="96522" x2="10959" y2="90870"/>
                        <a14:foregroundMark x1="2740" y1="85217" x2="2740" y2="85217"/>
                        <a14:foregroundMark x1="94064" y1="55652" x2="94064" y2="55652"/>
                        <a14:foregroundMark x1="95890" y1="50000" x2="95890" y2="50000"/>
                        <a14:foregroundMark x1="98630" y1="47391" x2="98630" y2="47391"/>
                        <a14:foregroundMark x1="31963" y1="18261" x2="31963" y2="18261"/>
                        <a14:foregroundMark x1="51598" y1="13478" x2="21005" y2="16522"/>
                        <a14:foregroundMark x1="21005" y1="16522" x2="15525" y2="35652"/>
                        <a14:foregroundMark x1="14155" y1="13478" x2="14155" y2="13478"/>
                        <a14:foregroundMark x1="37900" y1="4348" x2="37900" y2="4348"/>
                        <a14:foregroundMark x1="51142" y1="3913" x2="51142" y2="3913"/>
                        <a14:foregroundMark x1="31050" y1="2609" x2="31050" y2="2609"/>
                      </a14:backgroundRemoval>
                    </a14:imgEffect>
                  </a14:imgLayer>
                </a14:imgProps>
              </a:ext>
              <a:ext uri="{28A0092B-C50C-407E-A947-70E740481C1C}">
                <a14:useLocalDpi xmlns:a14="http://schemas.microsoft.com/office/drawing/2010/main" val="0"/>
              </a:ext>
            </a:extLst>
          </a:blip>
          <a:stretch>
            <a:fillRect/>
          </a:stretch>
        </p:blipFill>
        <p:spPr>
          <a:xfrm>
            <a:off x="9326843" y="4006329"/>
            <a:ext cx="976904" cy="1025972"/>
          </a:xfrm>
          <a:prstGeom prst="rect">
            <a:avLst/>
          </a:prstGeom>
        </p:spPr>
      </p:pic>
    </p:spTree>
    <p:extLst>
      <p:ext uri="{BB962C8B-B14F-4D97-AF65-F5344CB8AC3E}">
        <p14:creationId xmlns:p14="http://schemas.microsoft.com/office/powerpoint/2010/main" val="11088946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24026"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CENTOS</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2308324"/>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CentOS (Community Enterprise Operating System) is a Linux distribution based on Red Hat Enterprise Linux (RHEL) which aims to provide a stable, reliable and cost-free platform for use in business and server environments. CentOS provides all the features found in RHEL, including security and regular updates.</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7341381" y="5574918"/>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7" name="Picture 6">
            <a:extLst>
              <a:ext uri="{FF2B5EF4-FFF2-40B4-BE49-F238E27FC236}">
                <a16:creationId xmlns:a16="http://schemas.microsoft.com/office/drawing/2014/main" id="{F972B0D1-EA75-42C3-8FDC-60A4DD80B0C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143" b="95833" l="10000" r="90000">
                        <a14:foregroundMark x1="46000" y1="8333" x2="43333" y2="8333"/>
                        <a14:foregroundMark x1="41000" y1="91071" x2="41000" y2="91071"/>
                        <a14:foregroundMark x1="46000" y1="95833" x2="46000" y2="95833"/>
                      </a14:backgroundRemoval>
                    </a14:imgEffect>
                  </a14:imgLayer>
                </a14:imgProps>
              </a:ext>
              <a:ext uri="{28A0092B-C50C-407E-A947-70E740481C1C}">
                <a14:useLocalDpi xmlns:a14="http://schemas.microsoft.com/office/drawing/2010/main" val="0"/>
              </a:ext>
            </a:extLst>
          </a:blip>
          <a:stretch>
            <a:fillRect/>
          </a:stretch>
        </p:blipFill>
        <p:spPr>
          <a:xfrm>
            <a:off x="7672747" y="2956441"/>
            <a:ext cx="1902795" cy="1065565"/>
          </a:xfrm>
          <a:prstGeom prst="rect">
            <a:avLst/>
          </a:prstGeom>
        </p:spPr>
      </p:pic>
      <p:pic>
        <p:nvPicPr>
          <p:cNvPr id="14" name="Picture 13">
            <a:extLst>
              <a:ext uri="{FF2B5EF4-FFF2-40B4-BE49-F238E27FC236}">
                <a16:creationId xmlns:a16="http://schemas.microsoft.com/office/drawing/2014/main" id="{0C776A3A-5FFF-44C1-B9C3-56107606D5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B59591A4-9D7F-403D-AF79-5F28D9EB614A}"/>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3" name="Rectangle 12">
            <a:extLst>
              <a:ext uri="{FF2B5EF4-FFF2-40B4-BE49-F238E27FC236}">
                <a16:creationId xmlns:a16="http://schemas.microsoft.com/office/drawing/2014/main" id="{EDAA50A6-A178-4E7B-8A09-D0FEC479BD37}"/>
              </a:ext>
            </a:extLst>
          </p:cNvPr>
          <p:cNvSpPr/>
          <p:nvPr/>
        </p:nvSpPr>
        <p:spPr>
          <a:xfrm rot="18900000">
            <a:off x="7938344" y="4970929"/>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5" name="Picture 4">
            <a:extLst>
              <a:ext uri="{FF2B5EF4-FFF2-40B4-BE49-F238E27FC236}">
                <a16:creationId xmlns:a16="http://schemas.microsoft.com/office/drawing/2014/main" id="{643A6D02-0383-4D33-BDA9-7F3B965AE933}"/>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38667" y1="39111" x2="38667" y2="39111"/>
                        <a14:foregroundMark x1="36889" y1="44889" x2="36889" y2="44889"/>
                        <a14:foregroundMark x1="32444" y1="54222" x2="32444" y2="54222"/>
                        <a14:foregroundMark x1="42667" y1="52889" x2="42667" y2="52889"/>
                        <a14:foregroundMark x1="46222" y1="43556" x2="46222" y2="43556"/>
                        <a14:foregroundMark x1="45333" y1="42667" x2="45333" y2="42667"/>
                        <a14:foregroundMark x1="49778" y1="47111" x2="49778" y2="47111"/>
                        <a14:foregroundMark x1="50222" y1="42222" x2="50222" y2="42222"/>
                        <a14:foregroundMark x1="65333" y1="23111" x2="65333" y2="23111"/>
                      </a14:backgroundRemoval>
                    </a14:imgEffect>
                  </a14:imgLayer>
                </a14:imgProps>
              </a:ext>
              <a:ext uri="{28A0092B-C50C-407E-A947-70E740481C1C}">
                <a14:useLocalDpi xmlns:a14="http://schemas.microsoft.com/office/drawing/2010/main" val="0"/>
              </a:ext>
            </a:extLst>
          </a:blip>
          <a:stretch>
            <a:fillRect/>
          </a:stretch>
        </p:blipFill>
        <p:spPr>
          <a:xfrm>
            <a:off x="7568229" y="4814118"/>
            <a:ext cx="2143125" cy="2143125"/>
          </a:xfrm>
          <a:prstGeom prst="rect">
            <a:avLst/>
          </a:prstGeom>
        </p:spPr>
      </p:pic>
      <p:sp>
        <p:nvSpPr>
          <p:cNvPr id="16" name="Rectangle 15">
            <a:extLst>
              <a:ext uri="{FF2B5EF4-FFF2-40B4-BE49-F238E27FC236}">
                <a16:creationId xmlns:a16="http://schemas.microsoft.com/office/drawing/2014/main" id="{F2A654F2-FE90-4A98-8557-F163F0F4E948}"/>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7" name="Picture 16">
            <a:extLst>
              <a:ext uri="{FF2B5EF4-FFF2-40B4-BE49-F238E27FC236}">
                <a16:creationId xmlns:a16="http://schemas.microsoft.com/office/drawing/2014/main" id="{A334266A-C193-4658-A07B-50E87B500191}"/>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
        <p:nvSpPr>
          <p:cNvPr id="18" name="Rectangle 17">
            <a:extLst>
              <a:ext uri="{FF2B5EF4-FFF2-40B4-BE49-F238E27FC236}">
                <a16:creationId xmlns:a16="http://schemas.microsoft.com/office/drawing/2014/main" id="{B786BFCC-2635-4026-9F06-2D6DF92D526E}"/>
              </a:ext>
            </a:extLst>
          </p:cNvPr>
          <p:cNvSpPr/>
          <p:nvPr/>
        </p:nvSpPr>
        <p:spPr>
          <a:xfrm rot="18900000">
            <a:off x="9011265" y="3827828"/>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9" name="Picture 18">
            <a:extLst>
              <a:ext uri="{FF2B5EF4-FFF2-40B4-BE49-F238E27FC236}">
                <a16:creationId xmlns:a16="http://schemas.microsoft.com/office/drawing/2014/main" id="{FA7A5AED-B3C2-4ABB-A268-38C91298373B}"/>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2609" b="96522" l="2740" r="98174">
                        <a14:foregroundMark x1="56164" y1="14783" x2="31050" y2="19565"/>
                        <a14:foregroundMark x1="31050" y1="19565" x2="36986" y2="49130"/>
                        <a14:foregroundMark x1="36986" y1="49130" x2="33333" y2="70870"/>
                        <a14:foregroundMark x1="33333" y1="70870" x2="43836" y2="70000"/>
                        <a14:foregroundMark x1="38356" y1="74783" x2="15068" y2="74348"/>
                        <a14:foregroundMark x1="15068" y1="74348" x2="29680" y2="63913"/>
                        <a14:foregroundMark x1="10502" y1="80000" x2="10502" y2="80000"/>
                        <a14:foregroundMark x1="5479" y1="78261" x2="5479" y2="78261"/>
                        <a14:foregroundMark x1="55708" y1="80870" x2="55708" y2="80870"/>
                        <a14:foregroundMark x1="57991" y1="77391" x2="57991" y2="77391"/>
                        <a14:foregroundMark x1="65753" y1="73478" x2="65753" y2="73478"/>
                        <a14:foregroundMark x1="72146" y1="67391" x2="91324" y2="52609"/>
                        <a14:foregroundMark x1="91324" y1="52609" x2="94977" y2="40000"/>
                        <a14:foregroundMark x1="83562" y1="63913" x2="66667" y2="75652"/>
                        <a14:foregroundMark x1="44749" y1="88261" x2="22831" y2="96522"/>
                        <a14:foregroundMark x1="22831" y1="96522" x2="10959" y2="90870"/>
                        <a14:foregroundMark x1="2740" y1="85217" x2="2740" y2="85217"/>
                        <a14:foregroundMark x1="94064" y1="55652" x2="94064" y2="55652"/>
                        <a14:foregroundMark x1="95890" y1="50000" x2="95890" y2="50000"/>
                        <a14:foregroundMark x1="98630" y1="47391" x2="98630" y2="47391"/>
                        <a14:foregroundMark x1="31963" y1="18261" x2="31963" y2="18261"/>
                        <a14:foregroundMark x1="51598" y1="13478" x2="21005" y2="16522"/>
                        <a14:foregroundMark x1="21005" y1="16522" x2="15525" y2="35652"/>
                        <a14:foregroundMark x1="14155" y1="13478" x2="14155" y2="13478"/>
                        <a14:foregroundMark x1="37900" y1="4348" x2="37900" y2="4348"/>
                        <a14:foregroundMark x1="51142" y1="3913" x2="51142" y2="3913"/>
                        <a14:foregroundMark x1="31050" y1="2609" x2="31050" y2="2609"/>
                      </a14:backgroundRemoval>
                    </a14:imgEffect>
                  </a14:imgLayer>
                </a14:imgProps>
              </a:ext>
              <a:ext uri="{28A0092B-C50C-407E-A947-70E740481C1C}">
                <a14:useLocalDpi xmlns:a14="http://schemas.microsoft.com/office/drawing/2010/main" val="0"/>
              </a:ext>
            </a:extLst>
          </a:blip>
          <a:stretch>
            <a:fillRect/>
          </a:stretch>
        </p:blipFill>
        <p:spPr>
          <a:xfrm>
            <a:off x="9326843" y="4006329"/>
            <a:ext cx="976904" cy="1025972"/>
          </a:xfrm>
          <a:prstGeom prst="rect">
            <a:avLst/>
          </a:prstGeom>
        </p:spPr>
      </p:pic>
    </p:spTree>
    <p:extLst>
      <p:ext uri="{BB962C8B-B14F-4D97-AF65-F5344CB8AC3E}">
        <p14:creationId xmlns:p14="http://schemas.microsoft.com/office/powerpoint/2010/main" val="1283557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12" name="TextBox 11">
            <a:extLst>
              <a:ext uri="{FF2B5EF4-FFF2-40B4-BE49-F238E27FC236}">
                <a16:creationId xmlns:a16="http://schemas.microsoft.com/office/drawing/2014/main" id="{CEEC16D0-F0AD-4F2F-8954-5775B8DDDA59}"/>
              </a:ext>
            </a:extLst>
          </p:cNvPr>
          <p:cNvSpPr txBox="1"/>
          <p:nvPr/>
        </p:nvSpPr>
        <p:spPr>
          <a:xfrm>
            <a:off x="1555750" y="2852492"/>
            <a:ext cx="9080500" cy="646331"/>
          </a:xfrm>
          <a:prstGeom prst="rect">
            <a:avLst/>
          </a:prstGeom>
          <a:noFill/>
        </p:spPr>
        <p:txBody>
          <a:bodyPr wrap="square">
            <a:spAutoFit/>
          </a:bodyPr>
          <a:lstStyle/>
          <a:p>
            <a:pPr algn="ctr"/>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What is responsible for managing hardware resources and providing essential services for the operating system?</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669722" y="3747357"/>
            <a:ext cx="1022075" cy="369332"/>
          </a:xfrm>
          <a:prstGeom prst="rect">
            <a:avLst/>
          </a:prstGeom>
          <a:noFill/>
        </p:spPr>
        <p:txBody>
          <a:bodyPr wrap="none" rtlCol="0">
            <a:spAutoFit/>
          </a:bodyPr>
          <a:lstStyle/>
          <a:p>
            <a:r>
              <a:rPr lang="en-US" dirty="0"/>
              <a:t>B. Kernel</a:t>
            </a:r>
          </a:p>
        </p:txBody>
      </p:sp>
      <p:sp>
        <p:nvSpPr>
          <p:cNvPr id="13" name="TextBox 12">
            <a:extLst>
              <a:ext uri="{FF2B5EF4-FFF2-40B4-BE49-F238E27FC236}">
                <a16:creationId xmlns:a16="http://schemas.microsoft.com/office/drawing/2014/main" id="{CB470786-CBC0-482A-A9AD-84562C2263E3}"/>
              </a:ext>
            </a:extLst>
          </p:cNvPr>
          <p:cNvSpPr txBox="1"/>
          <p:nvPr/>
        </p:nvSpPr>
        <p:spPr>
          <a:xfrm>
            <a:off x="3679416" y="3747357"/>
            <a:ext cx="1752211" cy="369332"/>
          </a:xfrm>
          <a:prstGeom prst="rect">
            <a:avLst/>
          </a:prstGeom>
          <a:noFill/>
        </p:spPr>
        <p:txBody>
          <a:bodyPr wrap="none" rtlCol="0">
            <a:spAutoFit/>
          </a:bodyPr>
          <a:lstStyle/>
          <a:p>
            <a:r>
              <a:rPr lang="en-US" dirty="0"/>
              <a:t>A. Mother Board</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186275" y="3747357"/>
            <a:ext cx="861851" cy="369332"/>
          </a:xfrm>
          <a:prstGeom prst="rect">
            <a:avLst/>
          </a:prstGeom>
          <a:noFill/>
        </p:spPr>
        <p:txBody>
          <a:bodyPr wrap="none" rtlCol="0">
            <a:spAutoFit/>
          </a:bodyPr>
          <a:lstStyle/>
          <a:p>
            <a:r>
              <a:rPr lang="en-US" dirty="0"/>
              <a:t>C. Windows</a:t>
            </a:r>
          </a:p>
        </p:txBody>
      </p:sp>
    </p:spTree>
    <p:extLst>
      <p:ext uri="{BB962C8B-B14F-4D97-AF65-F5344CB8AC3E}">
        <p14:creationId xmlns:p14="http://schemas.microsoft.com/office/powerpoint/2010/main" val="380062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4" name="TextBox 3">
            <a:extLst>
              <a:ext uri="{FF2B5EF4-FFF2-40B4-BE49-F238E27FC236}">
                <a16:creationId xmlns:a16="http://schemas.microsoft.com/office/drawing/2014/main" id="{FBD10BC7-B18A-482D-B67C-90235BE8BFE1}"/>
              </a:ext>
            </a:extLst>
          </p:cNvPr>
          <p:cNvSpPr txBox="1"/>
          <p:nvPr/>
        </p:nvSpPr>
        <p:spPr>
          <a:xfrm>
            <a:off x="5193432" y="3110925"/>
            <a:ext cx="1805135" cy="584775"/>
          </a:xfrm>
          <a:prstGeom prst="rect">
            <a:avLst/>
          </a:prstGeom>
          <a:noFill/>
        </p:spPr>
        <p:txBody>
          <a:bodyPr wrap="square" rtlCol="0">
            <a:spAutoFit/>
          </a:bodyPr>
          <a:lstStyle/>
          <a:p>
            <a:r>
              <a:rPr lang="en-US" sz="3200" dirty="0">
                <a:solidFill>
                  <a:srgbClr val="FF8D37"/>
                </a:solidFill>
              </a:rPr>
              <a:t>B. Kernel</a:t>
            </a:r>
          </a:p>
        </p:txBody>
      </p:sp>
    </p:spTree>
    <p:extLst>
      <p:ext uri="{BB962C8B-B14F-4D97-AF65-F5344CB8AC3E}">
        <p14:creationId xmlns:p14="http://schemas.microsoft.com/office/powerpoint/2010/main" val="2940516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CEEC16D0-F0AD-4F2F-8954-5775B8DDDA59}"/>
              </a:ext>
            </a:extLst>
          </p:cNvPr>
          <p:cNvSpPr txBox="1"/>
          <p:nvPr/>
        </p:nvSpPr>
        <p:spPr>
          <a:xfrm>
            <a:off x="1555750" y="2852492"/>
            <a:ext cx="9080500" cy="369332"/>
          </a:xfrm>
          <a:prstGeom prst="rect">
            <a:avLst/>
          </a:prstGeom>
          <a:noFill/>
        </p:spPr>
        <p:txBody>
          <a:bodyPr wrap="square">
            <a:spAutoFit/>
          </a:bodyPr>
          <a:lstStyle/>
          <a:p>
            <a:pPr algn="ctr"/>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Ubuntu, Fedora, Debian, and Mint are various kinds of?</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655710" y="3451511"/>
            <a:ext cx="2075524" cy="369332"/>
          </a:xfrm>
          <a:prstGeom prst="rect">
            <a:avLst/>
          </a:prstGeom>
          <a:noFill/>
        </p:spPr>
        <p:txBody>
          <a:bodyPr wrap="none" rtlCol="0">
            <a:spAutoFit/>
          </a:bodyPr>
          <a:lstStyle/>
          <a:p>
            <a:r>
              <a:rPr lang="en-US" dirty="0"/>
              <a:t>B. Mac Service</a:t>
            </a:r>
          </a:p>
        </p:txBody>
      </p:sp>
      <p:sp>
        <p:nvSpPr>
          <p:cNvPr id="13" name="TextBox 12">
            <a:extLst>
              <a:ext uri="{FF2B5EF4-FFF2-40B4-BE49-F238E27FC236}">
                <a16:creationId xmlns:a16="http://schemas.microsoft.com/office/drawing/2014/main" id="{CB470786-CBC0-482A-A9AD-84562C2263E3}"/>
              </a:ext>
            </a:extLst>
          </p:cNvPr>
          <p:cNvSpPr txBox="1"/>
          <p:nvPr/>
        </p:nvSpPr>
        <p:spPr>
          <a:xfrm>
            <a:off x="2994956" y="3451511"/>
            <a:ext cx="2055947" cy="369332"/>
          </a:xfrm>
          <a:prstGeom prst="rect">
            <a:avLst/>
          </a:prstGeom>
          <a:noFill/>
        </p:spPr>
        <p:txBody>
          <a:bodyPr wrap="none" rtlCol="0">
            <a:spAutoFit/>
          </a:bodyPr>
          <a:lstStyle/>
          <a:p>
            <a:r>
              <a:rPr lang="en-US" dirty="0"/>
              <a:t>A. Windows Version</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683124" y="3451511"/>
            <a:ext cx="2036437" cy="369332"/>
          </a:xfrm>
          <a:prstGeom prst="rect">
            <a:avLst/>
          </a:prstGeom>
          <a:noFill/>
        </p:spPr>
        <p:txBody>
          <a:bodyPr wrap="none" rtlCol="0">
            <a:spAutoFit/>
          </a:bodyPr>
          <a:lstStyle/>
          <a:p>
            <a:r>
              <a:rPr lang="en-US" dirty="0"/>
              <a:t>C. Linux Distro</a:t>
            </a:r>
          </a:p>
        </p:txBody>
      </p:sp>
    </p:spTree>
    <p:extLst>
      <p:ext uri="{BB962C8B-B14F-4D97-AF65-F5344CB8AC3E}">
        <p14:creationId xmlns:p14="http://schemas.microsoft.com/office/powerpoint/2010/main" val="40744689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4" name="TextBox 13">
            <a:extLst>
              <a:ext uri="{FF2B5EF4-FFF2-40B4-BE49-F238E27FC236}">
                <a16:creationId xmlns:a16="http://schemas.microsoft.com/office/drawing/2014/main" id="{EF111E69-06CC-45DE-ABE9-6B026A39D940}"/>
              </a:ext>
            </a:extLst>
          </p:cNvPr>
          <p:cNvSpPr txBox="1"/>
          <p:nvPr/>
        </p:nvSpPr>
        <p:spPr>
          <a:xfrm>
            <a:off x="4812636" y="3136612"/>
            <a:ext cx="2566728" cy="584775"/>
          </a:xfrm>
          <a:prstGeom prst="rect">
            <a:avLst/>
          </a:prstGeom>
          <a:noFill/>
        </p:spPr>
        <p:txBody>
          <a:bodyPr wrap="none" rtlCol="0">
            <a:spAutoFit/>
          </a:bodyPr>
          <a:lstStyle/>
          <a:p>
            <a:r>
              <a:rPr lang="en-US" sz="3200" dirty="0">
                <a:solidFill>
                  <a:srgbClr val="FF8D37"/>
                </a:solidFill>
              </a:rPr>
              <a:t>C. Linux Distro</a:t>
            </a:r>
          </a:p>
        </p:txBody>
      </p:sp>
    </p:spTree>
    <p:extLst>
      <p:ext uri="{BB962C8B-B14F-4D97-AF65-F5344CB8AC3E}">
        <p14:creationId xmlns:p14="http://schemas.microsoft.com/office/powerpoint/2010/main" val="1972848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CEEC16D0-F0AD-4F2F-8954-5775B8DDDA59}"/>
              </a:ext>
            </a:extLst>
          </p:cNvPr>
          <p:cNvSpPr txBox="1"/>
          <p:nvPr/>
        </p:nvSpPr>
        <p:spPr>
          <a:xfrm>
            <a:off x="1555750" y="2782669"/>
            <a:ext cx="9080500" cy="646331"/>
          </a:xfrm>
          <a:prstGeom prst="rect">
            <a:avLst/>
          </a:prstGeom>
          <a:noFill/>
        </p:spPr>
        <p:txBody>
          <a:bodyPr wrap="square">
            <a:spAutoFit/>
          </a:bodyPr>
          <a:lstStyle/>
          <a:p>
            <a:pPr algn="ctr"/>
            <a:r>
              <a:rPr lang="en-US" b="0" i="0" dirty="0">
                <a:solidFill>
                  <a:srgbClr val="0D0D0D"/>
                </a:solidFill>
                <a:effectLst/>
                <a:latin typeface="Tahoma" panose="020B0604030504040204" pitchFamily="34" charset="0"/>
                <a:ea typeface="Tahoma" panose="020B0604030504040204" pitchFamily="34" charset="0"/>
                <a:cs typeface="Tahoma" panose="020B0604030504040204" pitchFamily="34" charset="0"/>
              </a:rPr>
              <a:t>Which component of a computer system acts as a bridge between software applications and the computer hardware?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956455" y="3605920"/>
            <a:ext cx="1246688" cy="369332"/>
          </a:xfrm>
          <a:prstGeom prst="rect">
            <a:avLst/>
          </a:prstGeom>
          <a:noFill/>
        </p:spPr>
        <p:txBody>
          <a:bodyPr wrap="none" rtlCol="0">
            <a:spAutoFit/>
          </a:bodyPr>
          <a:lstStyle/>
          <a:p>
            <a:r>
              <a:rPr lang="en-US" dirty="0"/>
              <a:t>B. Malware</a:t>
            </a:r>
          </a:p>
        </p:txBody>
      </p:sp>
      <p:sp>
        <p:nvSpPr>
          <p:cNvPr id="13" name="TextBox 12">
            <a:extLst>
              <a:ext uri="{FF2B5EF4-FFF2-40B4-BE49-F238E27FC236}">
                <a16:creationId xmlns:a16="http://schemas.microsoft.com/office/drawing/2014/main" id="{CB470786-CBC0-482A-A9AD-84562C2263E3}"/>
              </a:ext>
            </a:extLst>
          </p:cNvPr>
          <p:cNvSpPr txBox="1"/>
          <p:nvPr/>
        </p:nvSpPr>
        <p:spPr>
          <a:xfrm>
            <a:off x="3295701" y="3605920"/>
            <a:ext cx="2257477" cy="369332"/>
          </a:xfrm>
          <a:prstGeom prst="rect">
            <a:avLst/>
          </a:prstGeom>
          <a:noFill/>
        </p:spPr>
        <p:txBody>
          <a:bodyPr wrap="none" rtlCol="0">
            <a:spAutoFit/>
          </a:bodyPr>
          <a:lstStyle/>
          <a:p>
            <a:r>
              <a:rPr lang="en-US" dirty="0"/>
              <a:t>A. Operating Software</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809698" y="3605920"/>
            <a:ext cx="912429" cy="369332"/>
          </a:xfrm>
          <a:prstGeom prst="rect">
            <a:avLst/>
          </a:prstGeom>
          <a:noFill/>
        </p:spPr>
        <p:txBody>
          <a:bodyPr wrap="none" rtlCol="0">
            <a:spAutoFit/>
          </a:bodyPr>
          <a:lstStyle/>
          <a:p>
            <a:r>
              <a:rPr lang="en-US" dirty="0"/>
              <a:t>C. Linux</a:t>
            </a:r>
          </a:p>
        </p:txBody>
      </p:sp>
    </p:spTree>
    <p:extLst>
      <p:ext uri="{BB962C8B-B14F-4D97-AF65-F5344CB8AC3E}">
        <p14:creationId xmlns:p14="http://schemas.microsoft.com/office/powerpoint/2010/main" val="104464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06A76AE0-B537-4F70-92C2-650CEE46FCB7}"/>
              </a:ext>
            </a:extLst>
          </p:cNvPr>
          <p:cNvSpPr/>
          <p:nvPr/>
        </p:nvSpPr>
        <p:spPr>
          <a:xfrm>
            <a:off x="-2442739" y="4415261"/>
            <a:ext cx="4885478" cy="4885478"/>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14" name="TextBox 13">
            <a:extLst>
              <a:ext uri="{FF2B5EF4-FFF2-40B4-BE49-F238E27FC236}">
                <a16:creationId xmlns:a16="http://schemas.microsoft.com/office/drawing/2014/main" id="{69CB5472-4BDF-4245-9393-BAF6FC3067BA}"/>
              </a:ext>
            </a:extLst>
          </p:cNvPr>
          <p:cNvSpPr txBox="1"/>
          <p:nvPr/>
        </p:nvSpPr>
        <p:spPr>
          <a:xfrm rot="1395382">
            <a:off x="8964379" y="3851400"/>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6">
            <a:extLst>
              <a:ext uri="{FF2B5EF4-FFF2-40B4-BE49-F238E27FC236}">
                <a16:creationId xmlns:a16="http://schemas.microsoft.com/office/drawing/2014/main" id="{CB64AF46-9B12-4025-84AB-194B54F31381}"/>
              </a:ext>
            </a:extLst>
          </p:cNvPr>
          <p:cNvSpPr txBox="1"/>
          <p:nvPr/>
        </p:nvSpPr>
        <p:spPr>
          <a:xfrm>
            <a:off x="758868" y="1069025"/>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607440303"/>
                  </p:ext>
                </p:extLst>
              </p:nvPr>
            </p:nvGraphicFramePr>
            <p:xfrm>
              <a:off x="6561738" y="783771"/>
              <a:ext cx="5770146" cy="7920836"/>
            </p:xfrm>
            <a:graphic>
              <a:graphicData uri="http://schemas.microsoft.com/office/drawing/2017/model3d">
                <am3d:model3d r:embed="rId3">
                  <am3d:spPr>
                    <a:xfrm>
                      <a:off x="0" y="0"/>
                      <a:ext cx="5770146" cy="7920836"/>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34273" ay="-730711" az="-28338"/>
                    <am3d:postTrans dx="0" dy="0" dz="0"/>
                  </am3d:trans>
                  <am3d:raster rName="Office3DRenderer" rVer="16.0.8326">
                    <am3d:blip r:embed="rId4"/>
                  </am3d:raster>
                  <am3d:objViewport viewportSz="1017643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6561738" y="783771"/>
                <a:ext cx="5770146" cy="7920836"/>
              </a:xfrm>
              <a:prstGeom prst="rect">
                <a:avLst/>
              </a:prstGeom>
            </p:spPr>
          </p:pic>
        </mc:Fallback>
      </mc:AlternateContent>
      <p:sp>
        <p:nvSpPr>
          <p:cNvPr id="2" name="TextBox 1">
            <a:extLst>
              <a:ext uri="{FF2B5EF4-FFF2-40B4-BE49-F238E27FC236}">
                <a16:creationId xmlns:a16="http://schemas.microsoft.com/office/drawing/2014/main" id="{3F899F16-28D0-41F2-9305-5F3748FD2EAF}"/>
              </a:ext>
            </a:extLst>
          </p:cNvPr>
          <p:cNvSpPr txBox="1"/>
          <p:nvPr/>
        </p:nvSpPr>
        <p:spPr>
          <a:xfrm>
            <a:off x="873560" y="3346424"/>
            <a:ext cx="2786743" cy="430887"/>
          </a:xfrm>
          <a:prstGeom prst="rect">
            <a:avLst/>
          </a:prstGeom>
          <a:noFill/>
        </p:spPr>
        <p:txBody>
          <a:bodyPr wrap="square" rtlCol="0">
            <a:spAutoFit/>
          </a:bodyPr>
          <a:lstStyle/>
          <a:p>
            <a:r>
              <a:rPr lang="en-US" sz="1100" b="1" dirty="0">
                <a:solidFill>
                  <a:srgbClr val="232832"/>
                </a:solidFill>
              </a:rPr>
              <a:t>PRESENTED BY:</a:t>
            </a:r>
          </a:p>
          <a:p>
            <a:r>
              <a:rPr lang="en-US" sz="1100" dirty="0">
                <a:solidFill>
                  <a:srgbClr val="232832"/>
                </a:solidFill>
              </a:rPr>
              <a:t>I KADEK ADI ASTAWA (220030190)</a:t>
            </a:r>
          </a:p>
        </p:txBody>
      </p:sp>
      <p:sp>
        <p:nvSpPr>
          <p:cNvPr id="16" name="TextBox 15">
            <a:extLst>
              <a:ext uri="{FF2B5EF4-FFF2-40B4-BE49-F238E27FC236}">
                <a16:creationId xmlns:a16="http://schemas.microsoft.com/office/drawing/2014/main" id="{52B72375-656E-43E5-9CEA-5E1ED02C476E}"/>
              </a:ext>
            </a:extLst>
          </p:cNvPr>
          <p:cNvSpPr txBox="1"/>
          <p:nvPr/>
        </p:nvSpPr>
        <p:spPr>
          <a:xfrm>
            <a:off x="758868" y="106482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
        <p:nvSpPr>
          <p:cNvPr id="3" name="TextBox 2">
            <a:extLst>
              <a:ext uri="{FF2B5EF4-FFF2-40B4-BE49-F238E27FC236}">
                <a16:creationId xmlns:a16="http://schemas.microsoft.com/office/drawing/2014/main" id="{C5774BC6-0BBF-4F1A-B525-5A608621DE18}"/>
              </a:ext>
            </a:extLst>
          </p:cNvPr>
          <p:cNvSpPr txBox="1"/>
          <p:nvPr/>
        </p:nvSpPr>
        <p:spPr>
          <a:xfrm>
            <a:off x="-5778500" y="3441700"/>
            <a:ext cx="5507454" cy="523220"/>
          </a:xfrm>
          <a:prstGeom prst="rect">
            <a:avLst/>
          </a:prstGeom>
          <a:noFill/>
        </p:spPr>
        <p:txBody>
          <a:bodyPr wrap="square" rtlCol="0">
            <a:spAutoFit/>
          </a:bodyPr>
          <a:lstStyle/>
          <a:p>
            <a:pPr algn="just"/>
            <a:r>
              <a:rPr lang="en-US" sz="1400" dirty="0">
                <a:solidFill>
                  <a:srgbClr val="232832"/>
                </a:solidFill>
              </a:rPr>
              <a:t>Translation; Vocabulary; Telecommunications; Understanding Three Steps of the Writing Process in Business Communication</a:t>
            </a:r>
          </a:p>
        </p:txBody>
      </p:sp>
      <p:grpSp>
        <p:nvGrpSpPr>
          <p:cNvPr id="25" name="Group 24">
            <a:extLst>
              <a:ext uri="{FF2B5EF4-FFF2-40B4-BE49-F238E27FC236}">
                <a16:creationId xmlns:a16="http://schemas.microsoft.com/office/drawing/2014/main" id="{6ACCB6CC-91A1-4DDE-9A4E-76D72FFA2D7A}"/>
              </a:ext>
            </a:extLst>
          </p:cNvPr>
          <p:cNvGrpSpPr/>
          <p:nvPr/>
        </p:nvGrpSpPr>
        <p:grpSpPr>
          <a:xfrm rot="7627864">
            <a:off x="10795285" y="-10599454"/>
            <a:ext cx="10153354" cy="12613685"/>
            <a:chOff x="4420189" y="-6439404"/>
            <a:chExt cx="10153354" cy="12613685"/>
          </a:xfrm>
          <a:solidFill>
            <a:srgbClr val="F2F2F2"/>
          </a:solidFill>
        </p:grpSpPr>
        <p:sp>
          <p:nvSpPr>
            <p:cNvPr id="26" name="Oval 25">
              <a:extLst>
                <a:ext uri="{FF2B5EF4-FFF2-40B4-BE49-F238E27FC236}">
                  <a16:creationId xmlns:a16="http://schemas.microsoft.com/office/drawing/2014/main" id="{7D1FB1FA-EB59-4C29-961B-06EA62C5952E}"/>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841C4060-D932-47DA-828F-8F8D7CD4D11D}"/>
                </a:ext>
              </a:extLst>
            </p:cNvPr>
            <p:cNvGrpSpPr/>
            <p:nvPr/>
          </p:nvGrpSpPr>
          <p:grpSpPr>
            <a:xfrm>
              <a:off x="4420189" y="2864694"/>
              <a:ext cx="4898077" cy="3309587"/>
              <a:chOff x="4884250" y="3292288"/>
              <a:chExt cx="4898077" cy="3309587"/>
            </a:xfrm>
            <a:grpFill/>
          </p:grpSpPr>
          <p:sp>
            <p:nvSpPr>
              <p:cNvPr id="32" name="TextBox 31">
                <a:extLst>
                  <a:ext uri="{FF2B5EF4-FFF2-40B4-BE49-F238E27FC236}">
                    <a16:creationId xmlns:a16="http://schemas.microsoft.com/office/drawing/2014/main" id="{5A61EA51-5227-4B8D-B00E-760D548B0E82}"/>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3" name="Oval 32">
                <a:extLst>
                  <a:ext uri="{FF2B5EF4-FFF2-40B4-BE49-F238E27FC236}">
                    <a16:creationId xmlns:a16="http://schemas.microsoft.com/office/drawing/2014/main" id="{C30F1548-EDE4-4F39-82C7-C0ADE36287D8}"/>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553533AD-4FAB-43B9-9168-073FE2722FB6}"/>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8" name="Group 27">
              <a:extLst>
                <a:ext uri="{FF2B5EF4-FFF2-40B4-BE49-F238E27FC236}">
                  <a16:creationId xmlns:a16="http://schemas.microsoft.com/office/drawing/2014/main" id="{C0537D0D-2C89-4138-83A6-062D07461505}"/>
                </a:ext>
              </a:extLst>
            </p:cNvPr>
            <p:cNvGrpSpPr/>
            <p:nvPr/>
          </p:nvGrpSpPr>
          <p:grpSpPr>
            <a:xfrm rot="5400000">
              <a:off x="5674513" y="-5098362"/>
              <a:ext cx="4898076" cy="2215991"/>
              <a:chOff x="6230580" y="5768815"/>
              <a:chExt cx="4898076" cy="2215991"/>
            </a:xfrm>
            <a:grpFill/>
          </p:grpSpPr>
          <p:sp>
            <p:nvSpPr>
              <p:cNvPr id="29" name="TextBox 28">
                <a:extLst>
                  <a:ext uri="{FF2B5EF4-FFF2-40B4-BE49-F238E27FC236}">
                    <a16:creationId xmlns:a16="http://schemas.microsoft.com/office/drawing/2014/main" id="{334DAA95-207B-46FA-BA90-588C4E3E01A2}"/>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0" name="Oval 29">
                <a:extLst>
                  <a:ext uri="{FF2B5EF4-FFF2-40B4-BE49-F238E27FC236}">
                    <a16:creationId xmlns:a16="http://schemas.microsoft.com/office/drawing/2014/main" id="{10D2EBB5-803E-4B29-943D-6285605BA480}"/>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0F0A2D00-41A7-40BB-9426-E064A1EB9015}"/>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41765984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3" name="TextBox 12">
            <a:extLst>
              <a:ext uri="{FF2B5EF4-FFF2-40B4-BE49-F238E27FC236}">
                <a16:creationId xmlns:a16="http://schemas.microsoft.com/office/drawing/2014/main" id="{CB470786-CBC0-482A-A9AD-84562C2263E3}"/>
              </a:ext>
            </a:extLst>
          </p:cNvPr>
          <p:cNvSpPr txBox="1"/>
          <p:nvPr/>
        </p:nvSpPr>
        <p:spPr>
          <a:xfrm>
            <a:off x="4159668" y="3136612"/>
            <a:ext cx="3872663" cy="584775"/>
          </a:xfrm>
          <a:prstGeom prst="rect">
            <a:avLst/>
          </a:prstGeom>
          <a:noFill/>
        </p:spPr>
        <p:txBody>
          <a:bodyPr wrap="none" rtlCol="0">
            <a:spAutoFit/>
          </a:bodyPr>
          <a:lstStyle/>
          <a:p>
            <a:r>
              <a:rPr lang="en-US" sz="3200" dirty="0">
                <a:solidFill>
                  <a:srgbClr val="FF8D37"/>
                </a:solidFill>
              </a:rPr>
              <a:t>A. Operating Software</a:t>
            </a:r>
          </a:p>
        </p:txBody>
      </p:sp>
    </p:spTree>
    <p:extLst>
      <p:ext uri="{BB962C8B-B14F-4D97-AF65-F5344CB8AC3E}">
        <p14:creationId xmlns:p14="http://schemas.microsoft.com/office/powerpoint/2010/main" val="2772909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1800000">
            <a:off x="3588291" y="-868770"/>
            <a:ext cx="8218170" cy="8218170"/>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674789" y="-3898987"/>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1134550" y="915241"/>
            <a:ext cx="5494850" cy="1384995"/>
          </a:xfrm>
          <a:prstGeom prst="rect">
            <a:avLst/>
          </a:prstGeom>
          <a:noFill/>
        </p:spPr>
        <p:txBody>
          <a:bodyPr wrap="square" rtlCol="0">
            <a:spAutoFit/>
          </a:bodyPr>
          <a:lstStyle/>
          <a:p>
            <a:r>
              <a:rPr lang="en-US" sz="28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6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6888980"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Tree>
    <p:extLst>
      <p:ext uri="{BB962C8B-B14F-4D97-AF65-F5344CB8AC3E}">
        <p14:creationId xmlns:p14="http://schemas.microsoft.com/office/powerpoint/2010/main" val="4358553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1800000">
            <a:off x="6433092" y="-476886"/>
            <a:ext cx="8218170" cy="8218170"/>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7151709" y="1443841"/>
            <a:ext cx="4681291" cy="1200329"/>
          </a:xfrm>
          <a:prstGeom prst="rect">
            <a:avLst/>
          </a:prstGeom>
          <a:noFill/>
        </p:spPr>
        <p:txBody>
          <a:bodyPr wrap="square" rtlCol="0">
            <a:spAutoFit/>
          </a:bodyPr>
          <a:lstStyle/>
          <a:p>
            <a:pPr algn="r"/>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8" name="TextBox 7">
            <a:extLst>
              <a:ext uri="{FF2B5EF4-FFF2-40B4-BE49-F238E27FC236}">
                <a16:creationId xmlns:a16="http://schemas.microsoft.com/office/drawing/2014/main" id="{3707A97F-A46B-4375-A133-F1D6BD38AAB3}"/>
              </a:ext>
            </a:extLst>
          </p:cNvPr>
          <p:cNvSpPr txBox="1"/>
          <p:nvPr/>
        </p:nvSpPr>
        <p:spPr>
          <a:xfrm>
            <a:off x="6341305" y="3309033"/>
            <a:ext cx="5589992" cy="646331"/>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1. Make a Plan of What You Are Going to Write</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0" name="TextBox 9">
            <a:extLst>
              <a:ext uri="{FF2B5EF4-FFF2-40B4-BE49-F238E27FC236}">
                <a16:creationId xmlns:a16="http://schemas.microsoft.com/office/drawing/2014/main" id="{12D5CA63-D1D5-43A2-B579-08D546217F1F}"/>
              </a:ext>
            </a:extLst>
          </p:cNvPr>
          <p:cNvSpPr txBox="1"/>
          <p:nvPr/>
        </p:nvSpPr>
        <p:spPr>
          <a:xfrm>
            <a:off x="6433794" y="3798331"/>
            <a:ext cx="5497503" cy="1200329"/>
          </a:xfrm>
          <a:prstGeom prst="rect">
            <a:avLst/>
          </a:prstGeom>
          <a:noFill/>
        </p:spPr>
        <p:txBody>
          <a:bodyPr wrap="square" rtlCol="0">
            <a:spAutoFit/>
          </a:bodyPr>
          <a:lstStyle/>
          <a:p>
            <a:pPr algn="r"/>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Making a plan for the content of your message is the first stage. Make the purpose or goal of writing clear first. Once a goal has been established, gather data while considering the audience’s needs.</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4E9316ED-C042-461F-BAE6-F8E42963E5A2}"/>
              </a:ext>
            </a:extLst>
          </p:cNvPr>
          <p:cNvSpPr txBox="1"/>
          <p:nvPr/>
        </p:nvSpPr>
        <p:spPr>
          <a:xfrm>
            <a:off x="13458464" y="3309033"/>
            <a:ext cx="3934009" cy="2646878"/>
          </a:xfrm>
          <a:prstGeom prst="rect">
            <a:avLst/>
          </a:prstGeom>
          <a:noFill/>
        </p:spPr>
        <p:txBody>
          <a:bodyPr wrap="square">
            <a:spAutoFit/>
          </a:bodyPr>
          <a:lstStyle/>
          <a:p>
            <a:r>
              <a:rPr lang="en-US" b="1" dirty="0">
                <a:solidFill>
                  <a:srgbClr val="333333"/>
                </a:solidFill>
                <a:latin typeface="Tahoma" panose="020B0604030504040204" pitchFamily="34" charset="0"/>
                <a:ea typeface="Tahoma" panose="020B0604030504040204" pitchFamily="34" charset="0"/>
                <a:cs typeface="Tahoma" panose="020B0604030504040204" pitchFamily="34" charset="0"/>
              </a:rPr>
              <a:t>T</a:t>
            </a:r>
            <a:r>
              <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he process involves:</a:t>
            </a:r>
          </a:p>
          <a:p>
            <a:endPar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Investigate the Situation</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Collect Data</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Select the Correct Delivery Vehicle</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Put the Data in the Proper Order</a:t>
            </a:r>
          </a:p>
          <a:p>
            <a:pPr marL="285750" indent="-285750">
              <a:buFont typeface="Arial" panose="020B0604020202020204" pitchFamily="34" charset="0"/>
              <a:buChar char="•"/>
            </a:pPr>
            <a:endParaRPr lang="en-U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333700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1800000">
            <a:off x="6433092" y="-476886"/>
            <a:ext cx="8218170" cy="8218170"/>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7151709" y="1443841"/>
            <a:ext cx="4681291" cy="1200329"/>
          </a:xfrm>
          <a:prstGeom prst="rect">
            <a:avLst/>
          </a:prstGeom>
          <a:noFill/>
        </p:spPr>
        <p:txBody>
          <a:bodyPr wrap="square" rtlCol="0">
            <a:spAutoFit/>
          </a:bodyPr>
          <a:lstStyle/>
          <a:p>
            <a:pPr algn="r"/>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8" name="TextBox 7">
            <a:extLst>
              <a:ext uri="{FF2B5EF4-FFF2-40B4-BE49-F238E27FC236}">
                <a16:creationId xmlns:a16="http://schemas.microsoft.com/office/drawing/2014/main" id="{3707A97F-A46B-4375-A133-F1D6BD38AAB3}"/>
              </a:ext>
            </a:extLst>
          </p:cNvPr>
          <p:cNvSpPr txBox="1"/>
          <p:nvPr/>
        </p:nvSpPr>
        <p:spPr>
          <a:xfrm>
            <a:off x="6628242" y="8410538"/>
            <a:ext cx="5303055" cy="646331"/>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Make a Plan of What You Are Going to Write</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0" name="TextBox 9">
            <a:extLst>
              <a:ext uri="{FF2B5EF4-FFF2-40B4-BE49-F238E27FC236}">
                <a16:creationId xmlns:a16="http://schemas.microsoft.com/office/drawing/2014/main" id="{12D5CA63-D1D5-43A2-B579-08D546217F1F}"/>
              </a:ext>
            </a:extLst>
          </p:cNvPr>
          <p:cNvSpPr txBox="1"/>
          <p:nvPr/>
        </p:nvSpPr>
        <p:spPr>
          <a:xfrm>
            <a:off x="6433794" y="8962607"/>
            <a:ext cx="5497503" cy="1200329"/>
          </a:xfrm>
          <a:prstGeom prst="rect">
            <a:avLst/>
          </a:prstGeom>
          <a:noFill/>
        </p:spPr>
        <p:txBody>
          <a:bodyPr wrap="square" rtlCol="0">
            <a:spAutoFit/>
          </a:bodyPr>
          <a:lstStyle/>
          <a:p>
            <a:pPr algn="r"/>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Making a plan for the content of your message is the first stage. Make the purpose or goal of writing clear first. Once a goal has been established, gather data while considering the audience’s needs.</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5" name="TextBox 14">
            <a:extLst>
              <a:ext uri="{FF2B5EF4-FFF2-40B4-BE49-F238E27FC236}">
                <a16:creationId xmlns:a16="http://schemas.microsoft.com/office/drawing/2014/main" id="{4D91E7A4-A36C-4520-A5BB-193767DFC882}"/>
              </a:ext>
            </a:extLst>
          </p:cNvPr>
          <p:cNvSpPr txBox="1"/>
          <p:nvPr/>
        </p:nvSpPr>
        <p:spPr>
          <a:xfrm>
            <a:off x="7692061" y="3196239"/>
            <a:ext cx="3934009" cy="2646878"/>
          </a:xfrm>
          <a:prstGeom prst="rect">
            <a:avLst/>
          </a:prstGeom>
          <a:noFill/>
        </p:spPr>
        <p:txBody>
          <a:bodyPr wrap="square">
            <a:spAutoFit/>
          </a:bodyPr>
          <a:lstStyle/>
          <a:p>
            <a:r>
              <a:rPr lang="en-US" b="1" dirty="0">
                <a:solidFill>
                  <a:srgbClr val="333333"/>
                </a:solidFill>
                <a:latin typeface="Tahoma" panose="020B0604030504040204" pitchFamily="34" charset="0"/>
                <a:ea typeface="Tahoma" panose="020B0604030504040204" pitchFamily="34" charset="0"/>
                <a:cs typeface="Tahoma" panose="020B0604030504040204" pitchFamily="34" charset="0"/>
              </a:rPr>
              <a:t>T</a:t>
            </a:r>
            <a:r>
              <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he process involves:</a:t>
            </a:r>
          </a:p>
          <a:p>
            <a:endPar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Investigate the Situation</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Collect Data</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Select the Correct Delivery Vehicle</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Put the Data in the Proper Order</a:t>
            </a:r>
          </a:p>
          <a:p>
            <a:pPr marL="285750" indent="-285750">
              <a:buFont typeface="Arial" panose="020B0604020202020204" pitchFamily="34" charset="0"/>
              <a:buChar char="•"/>
            </a:pPr>
            <a:endParaRPr lang="en-U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280212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5400000">
            <a:off x="1986913" y="-867230"/>
            <a:ext cx="8218170" cy="12192002"/>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665517" y="1826817"/>
            <a:ext cx="4681291" cy="1200329"/>
          </a:xfrm>
          <a:prstGeom prst="rect">
            <a:avLst/>
          </a:prstGeom>
          <a:noFill/>
        </p:spPr>
        <p:txBody>
          <a:bodyPr wrap="square" rtlCol="0">
            <a:spAutoFit/>
          </a:bodyPr>
          <a:lstStyle/>
          <a:p>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8" name="TextBox 7">
            <a:extLst>
              <a:ext uri="{FF2B5EF4-FFF2-40B4-BE49-F238E27FC236}">
                <a16:creationId xmlns:a16="http://schemas.microsoft.com/office/drawing/2014/main" id="{3707A97F-A46B-4375-A133-F1D6BD38AAB3}"/>
              </a:ext>
            </a:extLst>
          </p:cNvPr>
          <p:cNvSpPr txBox="1"/>
          <p:nvPr/>
        </p:nvSpPr>
        <p:spPr>
          <a:xfrm>
            <a:off x="6628242" y="8410538"/>
            <a:ext cx="5303055" cy="646331"/>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Make a Plan of What You Are Going to Write</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0" name="TextBox 9">
            <a:extLst>
              <a:ext uri="{FF2B5EF4-FFF2-40B4-BE49-F238E27FC236}">
                <a16:creationId xmlns:a16="http://schemas.microsoft.com/office/drawing/2014/main" id="{12D5CA63-D1D5-43A2-B579-08D546217F1F}"/>
              </a:ext>
            </a:extLst>
          </p:cNvPr>
          <p:cNvSpPr txBox="1"/>
          <p:nvPr/>
        </p:nvSpPr>
        <p:spPr>
          <a:xfrm>
            <a:off x="6433794" y="8962607"/>
            <a:ext cx="5497503" cy="1200329"/>
          </a:xfrm>
          <a:prstGeom prst="rect">
            <a:avLst/>
          </a:prstGeom>
          <a:noFill/>
        </p:spPr>
        <p:txBody>
          <a:bodyPr wrap="square" rtlCol="0">
            <a:spAutoFit/>
          </a:bodyPr>
          <a:lstStyle/>
          <a:p>
            <a:pPr algn="r"/>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Making a plan for the content of your message is the first stage. Make the purpose or goal of writing clear first. Once a goal has been established, gather data while considering the audience’s needs.</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5" name="TextBox 14">
            <a:extLst>
              <a:ext uri="{FF2B5EF4-FFF2-40B4-BE49-F238E27FC236}">
                <a16:creationId xmlns:a16="http://schemas.microsoft.com/office/drawing/2014/main" id="{4D91E7A4-A36C-4520-A5BB-193767DFC882}"/>
              </a:ext>
            </a:extLst>
          </p:cNvPr>
          <p:cNvSpPr txBox="1"/>
          <p:nvPr/>
        </p:nvSpPr>
        <p:spPr>
          <a:xfrm>
            <a:off x="7474220" y="8611613"/>
            <a:ext cx="3934009" cy="2646878"/>
          </a:xfrm>
          <a:prstGeom prst="rect">
            <a:avLst/>
          </a:prstGeom>
          <a:noFill/>
        </p:spPr>
        <p:txBody>
          <a:bodyPr wrap="square">
            <a:spAutoFit/>
          </a:bodyPr>
          <a:lstStyle/>
          <a:p>
            <a:r>
              <a:rPr lang="en-US" b="1" dirty="0">
                <a:solidFill>
                  <a:srgbClr val="333333"/>
                </a:solidFill>
                <a:latin typeface="Tahoma" panose="020B0604030504040204" pitchFamily="34" charset="0"/>
                <a:ea typeface="Tahoma" panose="020B0604030504040204" pitchFamily="34" charset="0"/>
                <a:cs typeface="Tahoma" panose="020B0604030504040204" pitchFamily="34" charset="0"/>
              </a:rPr>
              <a:t>T</a:t>
            </a:r>
            <a:r>
              <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he process involves:</a:t>
            </a:r>
          </a:p>
          <a:p>
            <a:endPar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Investigate the Situation</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Collect Data</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Select the Correct Delivery Vehicle</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Put the Data in the Proper Order</a:t>
            </a:r>
          </a:p>
          <a:p>
            <a:pPr marL="285750" indent="-285750">
              <a:buFont typeface="Arial" panose="020B0604020202020204" pitchFamily="34" charset="0"/>
              <a:buChar char="•"/>
            </a:pP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36E46234-895E-4660-B5AE-52703376B5AD}"/>
              </a:ext>
            </a:extLst>
          </p:cNvPr>
          <p:cNvSpPr txBox="1"/>
          <p:nvPr/>
        </p:nvSpPr>
        <p:spPr>
          <a:xfrm>
            <a:off x="665517" y="3549611"/>
            <a:ext cx="4081567" cy="369332"/>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 Get Started with Writing Phase</a:t>
            </a:r>
          </a:p>
        </p:txBody>
      </p:sp>
      <p:sp>
        <p:nvSpPr>
          <p:cNvPr id="16" name="TextBox 15">
            <a:extLst>
              <a:ext uri="{FF2B5EF4-FFF2-40B4-BE49-F238E27FC236}">
                <a16:creationId xmlns:a16="http://schemas.microsoft.com/office/drawing/2014/main" id="{6671052B-832C-4EDD-919F-00FF6C82F7F7}"/>
              </a:ext>
            </a:extLst>
          </p:cNvPr>
          <p:cNvSpPr txBox="1"/>
          <p:nvPr/>
        </p:nvSpPr>
        <p:spPr>
          <a:xfrm>
            <a:off x="665517" y="4196738"/>
            <a:ext cx="10742712" cy="1754326"/>
          </a:xfrm>
          <a:prstGeom prst="rect">
            <a:avLst/>
          </a:prstGeom>
          <a:noFill/>
        </p:spPr>
        <p:txBody>
          <a:bodyPr wrap="square">
            <a:spAutoFit/>
          </a:bodyPr>
          <a:lstStyle/>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Compose the message after careful planning. You will concentrate on the “You” mindset strategy during this phase. This approach seeks to engage the audience and effectively deliver the message.</a:t>
            </a:r>
          </a:p>
          <a:p>
            <a:pPr algn="just"/>
            <a:endPar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This technique will help you learn more about your audience’s preferences in terms of fashion, age, education, and professional issues. It’s time to write a strong, concise, and meaningful statement. It would be beneficial if you used terms that impacted the readers.</a:t>
            </a:r>
          </a:p>
        </p:txBody>
      </p:sp>
      <p:sp>
        <p:nvSpPr>
          <p:cNvPr id="17" name="TextBox 16">
            <a:extLst>
              <a:ext uri="{FF2B5EF4-FFF2-40B4-BE49-F238E27FC236}">
                <a16:creationId xmlns:a16="http://schemas.microsoft.com/office/drawing/2014/main" id="{8C9B7B56-35C2-4963-BBEE-ADBC4343F4BD}"/>
              </a:ext>
            </a:extLst>
          </p:cNvPr>
          <p:cNvSpPr txBox="1"/>
          <p:nvPr/>
        </p:nvSpPr>
        <p:spPr>
          <a:xfrm>
            <a:off x="-11744197" y="3429000"/>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Awareness About Audience’s Requirements</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objective is to discover as much as you can about your audience. Find out about their prejudices, education, age, status, sense of style, and personal and professional issues. Convey the message in clear English with a conversational tone using the right voice.</a:t>
            </a:r>
          </a:p>
        </p:txBody>
      </p:sp>
      <p:sp>
        <p:nvSpPr>
          <p:cNvPr id="18" name="TextBox 17">
            <a:extLst>
              <a:ext uri="{FF2B5EF4-FFF2-40B4-BE49-F238E27FC236}">
                <a16:creationId xmlns:a16="http://schemas.microsoft.com/office/drawing/2014/main" id="{4A9B28E1-53C3-476A-BD13-F4FE142EE878}"/>
              </a:ext>
            </a:extLst>
          </p:cNvPr>
          <p:cNvSpPr txBox="1"/>
          <p:nvPr/>
        </p:nvSpPr>
        <p:spPr>
          <a:xfrm>
            <a:off x="-11744197" y="5146071"/>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Write the Message</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final phase in the writing process is to select powerful words that result in phrases and paragraphs that make sense. If you are writing for a general audience, make sure you distinguish between abstract and concrete words in your writing and eliminate any jargon.</a:t>
            </a:r>
          </a:p>
        </p:txBody>
      </p:sp>
    </p:spTree>
    <p:extLst>
      <p:ext uri="{BB962C8B-B14F-4D97-AF65-F5344CB8AC3E}">
        <p14:creationId xmlns:p14="http://schemas.microsoft.com/office/powerpoint/2010/main" val="7459377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5400000">
            <a:off x="1986913" y="-867230"/>
            <a:ext cx="8218170" cy="12192002"/>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665517" y="1826817"/>
            <a:ext cx="4681291" cy="1200329"/>
          </a:xfrm>
          <a:prstGeom prst="rect">
            <a:avLst/>
          </a:prstGeom>
          <a:noFill/>
        </p:spPr>
        <p:txBody>
          <a:bodyPr wrap="square" rtlCol="0">
            <a:spAutoFit/>
          </a:bodyPr>
          <a:lstStyle/>
          <a:p>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12" name="TextBox 11">
            <a:extLst>
              <a:ext uri="{FF2B5EF4-FFF2-40B4-BE49-F238E27FC236}">
                <a16:creationId xmlns:a16="http://schemas.microsoft.com/office/drawing/2014/main" id="{36E46234-895E-4660-B5AE-52703376B5AD}"/>
              </a:ext>
            </a:extLst>
          </p:cNvPr>
          <p:cNvSpPr txBox="1"/>
          <p:nvPr/>
        </p:nvSpPr>
        <p:spPr>
          <a:xfrm>
            <a:off x="665517" y="8461668"/>
            <a:ext cx="4081567" cy="369332"/>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 Get Started with Writing Phase</a:t>
            </a:r>
          </a:p>
        </p:txBody>
      </p:sp>
      <p:sp>
        <p:nvSpPr>
          <p:cNvPr id="16" name="TextBox 15">
            <a:extLst>
              <a:ext uri="{FF2B5EF4-FFF2-40B4-BE49-F238E27FC236}">
                <a16:creationId xmlns:a16="http://schemas.microsoft.com/office/drawing/2014/main" id="{6671052B-832C-4EDD-919F-00FF6C82F7F7}"/>
              </a:ext>
            </a:extLst>
          </p:cNvPr>
          <p:cNvSpPr txBox="1"/>
          <p:nvPr/>
        </p:nvSpPr>
        <p:spPr>
          <a:xfrm>
            <a:off x="665517" y="9108795"/>
            <a:ext cx="10742712" cy="1754326"/>
          </a:xfrm>
          <a:prstGeom prst="rect">
            <a:avLst/>
          </a:prstGeom>
          <a:noFill/>
        </p:spPr>
        <p:txBody>
          <a:bodyPr wrap="square">
            <a:spAutoFit/>
          </a:bodyPr>
          <a:lstStyle/>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Compose the message after careful planning. You will concentrate on the “You” mindset strategy during this phase. This approach seeks to engage the audience and effectively deliver the message.</a:t>
            </a:r>
          </a:p>
          <a:p>
            <a:pPr algn="just"/>
            <a:endPar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This technique will help you learn more about your audience’s preferences in terms of fashion, age, education, and professional issues. It’s time to write a strong, concise, and meaningful statement. It would be beneficial if you used terms that impacted the readers.</a:t>
            </a:r>
          </a:p>
        </p:txBody>
      </p:sp>
      <p:sp>
        <p:nvSpPr>
          <p:cNvPr id="17" name="TextBox 16">
            <a:extLst>
              <a:ext uri="{FF2B5EF4-FFF2-40B4-BE49-F238E27FC236}">
                <a16:creationId xmlns:a16="http://schemas.microsoft.com/office/drawing/2014/main" id="{EDCE3C73-69B6-4AB9-B576-FFAD2DA69910}"/>
              </a:ext>
            </a:extLst>
          </p:cNvPr>
          <p:cNvSpPr txBox="1"/>
          <p:nvPr/>
        </p:nvSpPr>
        <p:spPr>
          <a:xfrm>
            <a:off x="665517" y="3465245"/>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Awareness About Audience’s Requirements</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objective is to discover as much as you can about your audience. Find out about their prejudices, education, age, status, sense of style, and personal and professional issues. Convey the message in clear English with a conversational tone using the right voice.</a:t>
            </a:r>
          </a:p>
        </p:txBody>
      </p:sp>
      <p:sp>
        <p:nvSpPr>
          <p:cNvPr id="18" name="TextBox 17">
            <a:extLst>
              <a:ext uri="{FF2B5EF4-FFF2-40B4-BE49-F238E27FC236}">
                <a16:creationId xmlns:a16="http://schemas.microsoft.com/office/drawing/2014/main" id="{C13A9F4A-8D8D-4DAA-B1F2-D0C8A196435E}"/>
              </a:ext>
            </a:extLst>
          </p:cNvPr>
          <p:cNvSpPr txBox="1"/>
          <p:nvPr/>
        </p:nvSpPr>
        <p:spPr>
          <a:xfrm>
            <a:off x="665517" y="5182316"/>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Write the Message</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final phase in the writing process is to select powerful words that result in phrases and paragraphs that make sense. If you are writing for a general audience, make sure you distinguish between abstract and concrete words in your writing and eliminate any jargon.</a:t>
            </a:r>
          </a:p>
        </p:txBody>
      </p:sp>
    </p:spTree>
    <p:extLst>
      <p:ext uri="{BB962C8B-B14F-4D97-AF65-F5344CB8AC3E}">
        <p14:creationId xmlns:p14="http://schemas.microsoft.com/office/powerpoint/2010/main" val="34221279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8100000">
            <a:off x="-1889328" y="-308430"/>
            <a:ext cx="7479792" cy="7474860"/>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365654" y="1684121"/>
            <a:ext cx="4681291" cy="1200329"/>
          </a:xfrm>
          <a:prstGeom prst="rect">
            <a:avLst/>
          </a:prstGeom>
          <a:noFill/>
        </p:spPr>
        <p:txBody>
          <a:bodyPr wrap="square" rtlCol="0">
            <a:spAutoFit/>
          </a:bodyPr>
          <a:lstStyle/>
          <a:p>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12" name="TextBox 11">
            <a:extLst>
              <a:ext uri="{FF2B5EF4-FFF2-40B4-BE49-F238E27FC236}">
                <a16:creationId xmlns:a16="http://schemas.microsoft.com/office/drawing/2014/main" id="{36E46234-895E-4660-B5AE-52703376B5AD}"/>
              </a:ext>
            </a:extLst>
          </p:cNvPr>
          <p:cNvSpPr txBox="1"/>
          <p:nvPr/>
        </p:nvSpPr>
        <p:spPr>
          <a:xfrm>
            <a:off x="665517" y="8461668"/>
            <a:ext cx="4081567" cy="369332"/>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 Get Started with Writing Phase</a:t>
            </a:r>
          </a:p>
        </p:txBody>
      </p:sp>
      <p:sp>
        <p:nvSpPr>
          <p:cNvPr id="16" name="TextBox 15">
            <a:extLst>
              <a:ext uri="{FF2B5EF4-FFF2-40B4-BE49-F238E27FC236}">
                <a16:creationId xmlns:a16="http://schemas.microsoft.com/office/drawing/2014/main" id="{6671052B-832C-4EDD-919F-00FF6C82F7F7}"/>
              </a:ext>
            </a:extLst>
          </p:cNvPr>
          <p:cNvSpPr txBox="1"/>
          <p:nvPr/>
        </p:nvSpPr>
        <p:spPr>
          <a:xfrm>
            <a:off x="665517" y="9108795"/>
            <a:ext cx="10742712" cy="1754326"/>
          </a:xfrm>
          <a:prstGeom prst="rect">
            <a:avLst/>
          </a:prstGeom>
          <a:noFill/>
        </p:spPr>
        <p:txBody>
          <a:bodyPr wrap="square">
            <a:spAutoFit/>
          </a:bodyPr>
          <a:lstStyle/>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Compose the message after careful planning. You will concentrate on the “You” mindset strategy during this phase. This approach seeks to engage the audience and effectively deliver the message.</a:t>
            </a:r>
          </a:p>
          <a:p>
            <a:pPr algn="just"/>
            <a:endPar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This technique will help you learn more about your audience’s preferences in terms of fashion, age, education, and professional issues. It’s time to write a strong, concise, and meaningful statement. It would be beneficial if you used terms that impacted the readers.</a:t>
            </a:r>
          </a:p>
        </p:txBody>
      </p:sp>
      <p:sp>
        <p:nvSpPr>
          <p:cNvPr id="17" name="TextBox 16">
            <a:extLst>
              <a:ext uri="{FF2B5EF4-FFF2-40B4-BE49-F238E27FC236}">
                <a16:creationId xmlns:a16="http://schemas.microsoft.com/office/drawing/2014/main" id="{EDCE3C73-69B6-4AB9-B576-FFAD2DA69910}"/>
              </a:ext>
            </a:extLst>
          </p:cNvPr>
          <p:cNvSpPr txBox="1"/>
          <p:nvPr/>
        </p:nvSpPr>
        <p:spPr>
          <a:xfrm>
            <a:off x="665515" y="8461668"/>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Awareness About Audience’s Requirements</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objective is to discover as much as you can about your audience. Find out about their prejudices, education, age, status, sense of style, and personal and professional issues. Convey the message in clear English with a conversational tone using the right voice.</a:t>
            </a:r>
          </a:p>
        </p:txBody>
      </p:sp>
      <p:sp>
        <p:nvSpPr>
          <p:cNvPr id="18" name="TextBox 17">
            <a:extLst>
              <a:ext uri="{FF2B5EF4-FFF2-40B4-BE49-F238E27FC236}">
                <a16:creationId xmlns:a16="http://schemas.microsoft.com/office/drawing/2014/main" id="{C13A9F4A-8D8D-4DAA-B1F2-D0C8A196435E}"/>
              </a:ext>
            </a:extLst>
          </p:cNvPr>
          <p:cNvSpPr txBox="1"/>
          <p:nvPr/>
        </p:nvSpPr>
        <p:spPr>
          <a:xfrm>
            <a:off x="665515" y="10178739"/>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Write the Message</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final phase in the writing process is to select powerful words that result in phrases and paragraphs that make sense. If you are writing for a general audience, make sure you distinguish between abstract and concrete words in your writing and eliminate any jargon.</a:t>
            </a:r>
          </a:p>
        </p:txBody>
      </p:sp>
      <p:sp>
        <p:nvSpPr>
          <p:cNvPr id="15" name="TextBox 14">
            <a:extLst>
              <a:ext uri="{FF2B5EF4-FFF2-40B4-BE49-F238E27FC236}">
                <a16:creationId xmlns:a16="http://schemas.microsoft.com/office/drawing/2014/main" id="{A15B0842-D8CE-4746-9C14-26DFD8197066}"/>
              </a:ext>
            </a:extLst>
          </p:cNvPr>
          <p:cNvSpPr txBox="1"/>
          <p:nvPr/>
        </p:nvSpPr>
        <p:spPr>
          <a:xfrm>
            <a:off x="365654" y="3162245"/>
            <a:ext cx="4515172" cy="2308324"/>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3. Final Phase</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In this final phase, you will evaluate your message. Check whether it is effective or in presentable form. Now you need to revise and review the message. See whether the information is accurate and relevant to the target audience or not.</a:t>
            </a:r>
          </a:p>
        </p:txBody>
      </p:sp>
      <p:sp>
        <p:nvSpPr>
          <p:cNvPr id="19" name="TextBox 18">
            <a:extLst>
              <a:ext uri="{FF2B5EF4-FFF2-40B4-BE49-F238E27FC236}">
                <a16:creationId xmlns:a16="http://schemas.microsoft.com/office/drawing/2014/main" id="{2DBD1CE3-DBA1-41C3-A2C1-C7AFE9C07866}"/>
              </a:ext>
            </a:extLst>
          </p:cNvPr>
          <p:cNvSpPr txBox="1"/>
          <p:nvPr/>
        </p:nvSpPr>
        <p:spPr>
          <a:xfrm>
            <a:off x="-4688511" y="3132684"/>
            <a:ext cx="3945089" cy="2862322"/>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Proofread Your Work</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Check the communication component for layout mistakes. Verify your grammar and spelling as well. Read your message numerous times, paying attention to various areas with each reading. By reading your work backward, you can check for spelling mistakes.</a:t>
            </a:r>
          </a:p>
        </p:txBody>
      </p:sp>
    </p:spTree>
    <p:extLst>
      <p:ext uri="{BB962C8B-B14F-4D97-AF65-F5344CB8AC3E}">
        <p14:creationId xmlns:p14="http://schemas.microsoft.com/office/powerpoint/2010/main" val="37610273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8100000">
            <a:off x="-1889328" y="-308430"/>
            <a:ext cx="7479792" cy="7474860"/>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365654" y="1684121"/>
            <a:ext cx="4681291" cy="1200329"/>
          </a:xfrm>
          <a:prstGeom prst="rect">
            <a:avLst/>
          </a:prstGeom>
          <a:noFill/>
        </p:spPr>
        <p:txBody>
          <a:bodyPr wrap="square" rtlCol="0">
            <a:spAutoFit/>
          </a:bodyPr>
          <a:lstStyle/>
          <a:p>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12" name="TextBox 11">
            <a:extLst>
              <a:ext uri="{FF2B5EF4-FFF2-40B4-BE49-F238E27FC236}">
                <a16:creationId xmlns:a16="http://schemas.microsoft.com/office/drawing/2014/main" id="{36E46234-895E-4660-B5AE-52703376B5AD}"/>
              </a:ext>
            </a:extLst>
          </p:cNvPr>
          <p:cNvSpPr txBox="1"/>
          <p:nvPr/>
        </p:nvSpPr>
        <p:spPr>
          <a:xfrm>
            <a:off x="665517" y="8461668"/>
            <a:ext cx="4081567" cy="369332"/>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 Get Started with Writing Phase</a:t>
            </a:r>
          </a:p>
        </p:txBody>
      </p:sp>
      <p:sp>
        <p:nvSpPr>
          <p:cNvPr id="16" name="TextBox 15">
            <a:extLst>
              <a:ext uri="{FF2B5EF4-FFF2-40B4-BE49-F238E27FC236}">
                <a16:creationId xmlns:a16="http://schemas.microsoft.com/office/drawing/2014/main" id="{6671052B-832C-4EDD-919F-00FF6C82F7F7}"/>
              </a:ext>
            </a:extLst>
          </p:cNvPr>
          <p:cNvSpPr txBox="1"/>
          <p:nvPr/>
        </p:nvSpPr>
        <p:spPr>
          <a:xfrm>
            <a:off x="665517" y="9108795"/>
            <a:ext cx="10742712" cy="1754326"/>
          </a:xfrm>
          <a:prstGeom prst="rect">
            <a:avLst/>
          </a:prstGeom>
          <a:noFill/>
        </p:spPr>
        <p:txBody>
          <a:bodyPr wrap="square">
            <a:spAutoFit/>
          </a:bodyPr>
          <a:lstStyle/>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Compose the message after careful planning. You will concentrate on the “You” mindset strategy during this phase. This approach seeks to engage the audience and effectively deliver the message.</a:t>
            </a:r>
          </a:p>
          <a:p>
            <a:pPr algn="just"/>
            <a:endPar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This technique will help you learn more about your audience’s preferences in terms of fashion, age, education, and professional issues. It’s time to write a strong, concise, and meaningful statement. It would be beneficial if you used terms that impacted the readers.</a:t>
            </a:r>
          </a:p>
        </p:txBody>
      </p:sp>
      <p:sp>
        <p:nvSpPr>
          <p:cNvPr id="17" name="TextBox 16">
            <a:extLst>
              <a:ext uri="{FF2B5EF4-FFF2-40B4-BE49-F238E27FC236}">
                <a16:creationId xmlns:a16="http://schemas.microsoft.com/office/drawing/2014/main" id="{EDCE3C73-69B6-4AB9-B576-FFAD2DA69910}"/>
              </a:ext>
            </a:extLst>
          </p:cNvPr>
          <p:cNvSpPr txBox="1"/>
          <p:nvPr/>
        </p:nvSpPr>
        <p:spPr>
          <a:xfrm>
            <a:off x="665515" y="8461668"/>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Awareness About Audience’s Requirements</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objective is to discover as much as you can about your audience. Find out about their prejudices, education, age, status, sense of style, and personal and professional issues. Convey the message in clear English with a conversational tone using the right voice.</a:t>
            </a:r>
          </a:p>
        </p:txBody>
      </p:sp>
      <p:sp>
        <p:nvSpPr>
          <p:cNvPr id="18" name="TextBox 17">
            <a:extLst>
              <a:ext uri="{FF2B5EF4-FFF2-40B4-BE49-F238E27FC236}">
                <a16:creationId xmlns:a16="http://schemas.microsoft.com/office/drawing/2014/main" id="{C13A9F4A-8D8D-4DAA-B1F2-D0C8A196435E}"/>
              </a:ext>
            </a:extLst>
          </p:cNvPr>
          <p:cNvSpPr txBox="1"/>
          <p:nvPr/>
        </p:nvSpPr>
        <p:spPr>
          <a:xfrm>
            <a:off x="665515" y="10178739"/>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Write the Message</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final phase in the writing process is to select powerful words that result in phrases and paragraphs that make sense. If you are writing for a general audience, make sure you distinguish between abstract and concrete words in your writing and eliminate any jargon.</a:t>
            </a:r>
          </a:p>
        </p:txBody>
      </p:sp>
      <p:sp>
        <p:nvSpPr>
          <p:cNvPr id="15" name="TextBox 14">
            <a:extLst>
              <a:ext uri="{FF2B5EF4-FFF2-40B4-BE49-F238E27FC236}">
                <a16:creationId xmlns:a16="http://schemas.microsoft.com/office/drawing/2014/main" id="{A15B0842-D8CE-4746-9C14-26DFD8197066}"/>
              </a:ext>
            </a:extLst>
          </p:cNvPr>
          <p:cNvSpPr txBox="1"/>
          <p:nvPr/>
        </p:nvSpPr>
        <p:spPr>
          <a:xfrm>
            <a:off x="365654" y="8491240"/>
            <a:ext cx="4515172" cy="2308324"/>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3. Final Phase</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In this final phase, you will evaluate your message. Check whether it is effective or in presentable form. Now you need to revise and review the message. See whether the information is accurate and relevant to the target audience or not.</a:t>
            </a:r>
          </a:p>
        </p:txBody>
      </p:sp>
      <p:sp>
        <p:nvSpPr>
          <p:cNvPr id="19" name="TextBox 18">
            <a:extLst>
              <a:ext uri="{FF2B5EF4-FFF2-40B4-BE49-F238E27FC236}">
                <a16:creationId xmlns:a16="http://schemas.microsoft.com/office/drawing/2014/main" id="{E52F8BD6-36C0-4DE3-8BF2-C0E91A722B8D}"/>
              </a:ext>
            </a:extLst>
          </p:cNvPr>
          <p:cNvSpPr txBox="1"/>
          <p:nvPr/>
        </p:nvSpPr>
        <p:spPr>
          <a:xfrm>
            <a:off x="365654" y="3132684"/>
            <a:ext cx="3945089" cy="2862322"/>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Proofread Your Work</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Check the communication component for layout mistakes. Verify your grammar and spelling as well. Read your message numerous times, paying attention to various areas with each reading. By reading your work backward, you can check for spelling mistakes.</a:t>
            </a:r>
          </a:p>
        </p:txBody>
      </p:sp>
    </p:spTree>
    <p:extLst>
      <p:ext uri="{BB962C8B-B14F-4D97-AF65-F5344CB8AC3E}">
        <p14:creationId xmlns:p14="http://schemas.microsoft.com/office/powerpoint/2010/main" val="24898312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5400000">
            <a:off x="1848101" y="-4045860"/>
            <a:ext cx="7479792" cy="14949719"/>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12" name="TextBox 11">
            <a:extLst>
              <a:ext uri="{FF2B5EF4-FFF2-40B4-BE49-F238E27FC236}">
                <a16:creationId xmlns:a16="http://schemas.microsoft.com/office/drawing/2014/main" id="{36E46234-895E-4660-B5AE-52703376B5AD}"/>
              </a:ext>
            </a:extLst>
          </p:cNvPr>
          <p:cNvSpPr txBox="1"/>
          <p:nvPr/>
        </p:nvSpPr>
        <p:spPr>
          <a:xfrm>
            <a:off x="665517" y="8461668"/>
            <a:ext cx="4081567" cy="369332"/>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 Get Started with Writing Phase</a:t>
            </a:r>
          </a:p>
        </p:txBody>
      </p:sp>
      <p:sp>
        <p:nvSpPr>
          <p:cNvPr id="16" name="TextBox 15">
            <a:extLst>
              <a:ext uri="{FF2B5EF4-FFF2-40B4-BE49-F238E27FC236}">
                <a16:creationId xmlns:a16="http://schemas.microsoft.com/office/drawing/2014/main" id="{6671052B-832C-4EDD-919F-00FF6C82F7F7}"/>
              </a:ext>
            </a:extLst>
          </p:cNvPr>
          <p:cNvSpPr txBox="1"/>
          <p:nvPr/>
        </p:nvSpPr>
        <p:spPr>
          <a:xfrm>
            <a:off x="665517" y="9108795"/>
            <a:ext cx="10742712" cy="1754326"/>
          </a:xfrm>
          <a:prstGeom prst="rect">
            <a:avLst/>
          </a:prstGeom>
          <a:noFill/>
        </p:spPr>
        <p:txBody>
          <a:bodyPr wrap="square">
            <a:spAutoFit/>
          </a:bodyPr>
          <a:lstStyle/>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Compose the message after careful planning. You will concentrate on the “You” mindset strategy during this phase. This approach seeks to engage the audience and effectively deliver the message.</a:t>
            </a:r>
          </a:p>
          <a:p>
            <a:pPr algn="just"/>
            <a:endPar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This technique will help you learn more about your audience’s preferences in terms of fashion, age, education, and professional issues. It’s time to write a strong, concise, and meaningful statement. It would be beneficial if you used terms that impacted the readers.</a:t>
            </a:r>
          </a:p>
        </p:txBody>
      </p:sp>
      <p:sp>
        <p:nvSpPr>
          <p:cNvPr id="17" name="TextBox 16">
            <a:extLst>
              <a:ext uri="{FF2B5EF4-FFF2-40B4-BE49-F238E27FC236}">
                <a16:creationId xmlns:a16="http://schemas.microsoft.com/office/drawing/2014/main" id="{EDCE3C73-69B6-4AB9-B576-FFAD2DA69910}"/>
              </a:ext>
            </a:extLst>
          </p:cNvPr>
          <p:cNvSpPr txBox="1"/>
          <p:nvPr/>
        </p:nvSpPr>
        <p:spPr>
          <a:xfrm>
            <a:off x="665515" y="8461668"/>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Awareness About Audience’s Requirements</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objective is to discover as much as you can about your audience. Find out about their prejudices, education, age, status, sense of style, and personal and professional issues. Convey the message in clear English with a conversational tone using the right voice.</a:t>
            </a:r>
          </a:p>
        </p:txBody>
      </p:sp>
      <p:sp>
        <p:nvSpPr>
          <p:cNvPr id="18" name="TextBox 17">
            <a:extLst>
              <a:ext uri="{FF2B5EF4-FFF2-40B4-BE49-F238E27FC236}">
                <a16:creationId xmlns:a16="http://schemas.microsoft.com/office/drawing/2014/main" id="{C13A9F4A-8D8D-4DAA-B1F2-D0C8A196435E}"/>
              </a:ext>
            </a:extLst>
          </p:cNvPr>
          <p:cNvSpPr txBox="1"/>
          <p:nvPr/>
        </p:nvSpPr>
        <p:spPr>
          <a:xfrm>
            <a:off x="665515" y="10178739"/>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Write the Message</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final phase in the writing process is to select powerful words that result in phrases and paragraphs that make sense. If you are writing for a general audience, make sure you distinguish between abstract and concrete words in your writing and eliminate any jargon.</a:t>
            </a:r>
          </a:p>
        </p:txBody>
      </p:sp>
      <p:sp>
        <p:nvSpPr>
          <p:cNvPr id="15" name="TextBox 14">
            <a:extLst>
              <a:ext uri="{FF2B5EF4-FFF2-40B4-BE49-F238E27FC236}">
                <a16:creationId xmlns:a16="http://schemas.microsoft.com/office/drawing/2014/main" id="{A15B0842-D8CE-4746-9C14-26DFD8197066}"/>
              </a:ext>
            </a:extLst>
          </p:cNvPr>
          <p:cNvSpPr txBox="1"/>
          <p:nvPr/>
        </p:nvSpPr>
        <p:spPr>
          <a:xfrm>
            <a:off x="365654" y="8491240"/>
            <a:ext cx="4515172" cy="2308324"/>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3. Final Phase</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In this final phase, you will evaluate your message. Check whether it is effective or in presentable form. Now you need to revise and review the message. See whether the information is accurate and relevant to the target audience or not.</a:t>
            </a:r>
          </a:p>
        </p:txBody>
      </p:sp>
      <p:sp>
        <p:nvSpPr>
          <p:cNvPr id="19" name="TextBox 18">
            <a:extLst>
              <a:ext uri="{FF2B5EF4-FFF2-40B4-BE49-F238E27FC236}">
                <a16:creationId xmlns:a16="http://schemas.microsoft.com/office/drawing/2014/main" id="{E52F8BD6-36C0-4DE3-8BF2-C0E91A722B8D}"/>
              </a:ext>
            </a:extLst>
          </p:cNvPr>
          <p:cNvSpPr txBox="1"/>
          <p:nvPr/>
        </p:nvSpPr>
        <p:spPr>
          <a:xfrm>
            <a:off x="531775" y="8554797"/>
            <a:ext cx="3945089" cy="2862322"/>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Proofread Your Work</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Check the communication component for layout mistakes. Verify your grammar and spelling as well. Read your message numerous times, paying attention to various areas with each reading. By reading your work backward, you can check for spelling mistakes.</a:t>
            </a:r>
          </a:p>
        </p:txBody>
      </p:sp>
      <p:sp>
        <p:nvSpPr>
          <p:cNvPr id="22" name="TextBox 21">
            <a:extLst>
              <a:ext uri="{FF2B5EF4-FFF2-40B4-BE49-F238E27FC236}">
                <a16:creationId xmlns:a16="http://schemas.microsoft.com/office/drawing/2014/main" id="{74EF40CC-2C9B-4A3F-B17F-54CCEE222A3D}"/>
              </a:ext>
            </a:extLst>
          </p:cNvPr>
          <p:cNvSpPr txBox="1"/>
          <p:nvPr/>
        </p:nvSpPr>
        <p:spPr>
          <a:xfrm>
            <a:off x="1103085" y="914400"/>
            <a:ext cx="4759636" cy="954107"/>
          </a:xfrm>
          <a:prstGeom prst="rect">
            <a:avLst/>
          </a:prstGeom>
          <a:noFill/>
        </p:spPr>
        <p:txBody>
          <a:bodyPr wrap="none" rtlCol="0">
            <a:spAutoFit/>
          </a:bodyPr>
          <a:lstStyle/>
          <a:p>
            <a:r>
              <a:rPr lang="en-US" sz="28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Practice: </a:t>
            </a:r>
          </a:p>
          <a:p>
            <a:r>
              <a:rPr lang="en-US" sz="28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Listening Comprehension</a:t>
            </a:r>
          </a:p>
        </p:txBody>
      </p:sp>
    </p:spTree>
    <p:extLst>
      <p:ext uri="{BB962C8B-B14F-4D97-AF65-F5344CB8AC3E}">
        <p14:creationId xmlns:p14="http://schemas.microsoft.com/office/powerpoint/2010/main" val="39262844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3B92A1-6E62-40DA-8DCE-0652E318B301}"/>
              </a:ext>
            </a:extLst>
          </p:cNvPr>
          <p:cNvSpPr txBox="1"/>
          <p:nvPr/>
        </p:nvSpPr>
        <p:spPr>
          <a:xfrm>
            <a:off x="1103085" y="914400"/>
            <a:ext cx="4759636" cy="954107"/>
          </a:xfrm>
          <a:prstGeom prst="rect">
            <a:avLst/>
          </a:prstGeom>
          <a:noFill/>
        </p:spPr>
        <p:txBody>
          <a:bodyPr wrap="none" rtlCol="0">
            <a:spAutoFit/>
          </a:bodyPr>
          <a:lstStyle/>
          <a:p>
            <a:r>
              <a:rPr lang="en-US" sz="28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Practice: </a:t>
            </a:r>
          </a:p>
          <a:p>
            <a:r>
              <a:rPr lang="en-US" sz="28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Listening Comprehension</a:t>
            </a:r>
          </a:p>
        </p:txBody>
      </p:sp>
    </p:spTree>
    <p:extLst>
      <p:ext uri="{BB962C8B-B14F-4D97-AF65-F5344CB8AC3E}">
        <p14:creationId xmlns:p14="http://schemas.microsoft.com/office/powerpoint/2010/main" val="24875764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522CDB5-6081-445C-80F4-37A8436773F4}"/>
              </a:ext>
            </a:extLst>
          </p:cNvPr>
          <p:cNvSpPr txBox="1"/>
          <p:nvPr/>
        </p:nvSpPr>
        <p:spPr>
          <a:xfrm rot="1395382">
            <a:off x="2334387" y="360395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61978321"/>
                  </p:ext>
                </p:extLst>
              </p:nvPr>
            </p:nvGraphicFramePr>
            <p:xfrm>
              <a:off x="-550729" y="1671483"/>
              <a:ext cx="5721269" cy="8025010"/>
            </p:xfrm>
            <a:graphic>
              <a:graphicData uri="http://schemas.microsoft.com/office/drawing/2017/model3d">
                <am3d:model3d r:embed="rId3">
                  <am3d:spPr>
                    <a:xfrm>
                      <a:off x="0" y="0"/>
                      <a:ext cx="5721269" cy="8025010"/>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20694" ay="1274274" az="43733"/>
                    <am3d:postTrans dx="0" dy="0" dz="0"/>
                  </am3d:trans>
                  <am3d:raster rName="Office3DRenderer" rVer="16.0.8326">
                    <am3d:blip r:embed="rId4"/>
                  </am3d:raster>
                  <am3d:objViewport viewportSz="101764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550729" y="1671483"/>
                <a:ext cx="5721269" cy="8025010"/>
              </a:xfrm>
              <a:prstGeom prst="rect">
                <a:avLst/>
              </a:prstGeom>
            </p:spPr>
          </p:pic>
        </mc:Fallback>
      </mc:AlternateContent>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6057900"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22" name="Rectangle: Rounded Corners 21">
            <a:extLst>
              <a:ext uri="{FF2B5EF4-FFF2-40B4-BE49-F238E27FC236}">
                <a16:creationId xmlns:a16="http://schemas.microsoft.com/office/drawing/2014/main" id="{BF569424-D1A6-4267-951F-89BBAA121AA7}"/>
              </a:ext>
            </a:extLst>
          </p:cNvPr>
          <p:cNvSpPr/>
          <p:nvPr/>
        </p:nvSpPr>
        <p:spPr>
          <a:xfrm>
            <a:off x="-12261960"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395B961-FABF-4160-A183-412D2644D2CC}"/>
              </a:ext>
            </a:extLst>
          </p:cNvPr>
          <p:cNvSpPr txBox="1"/>
          <p:nvPr/>
        </p:nvSpPr>
        <p:spPr>
          <a:xfrm>
            <a:off x="-7561942"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1" name="Isosceles Triangle 10">
            <a:extLst>
              <a:ext uri="{FF2B5EF4-FFF2-40B4-BE49-F238E27FC236}">
                <a16:creationId xmlns:a16="http://schemas.microsoft.com/office/drawing/2014/main" id="{84CA81CC-E04A-4FCC-BA25-0EDAFAF5F670}"/>
              </a:ext>
            </a:extLst>
          </p:cNvPr>
          <p:cNvSpPr/>
          <p:nvPr/>
        </p:nvSpPr>
        <p:spPr>
          <a:xfrm flipV="1">
            <a:off x="2339340" y="1757683"/>
            <a:ext cx="137160" cy="116847"/>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nvGrpSpPr>
          <p:cNvPr id="34" name="Group 33">
            <a:extLst>
              <a:ext uri="{FF2B5EF4-FFF2-40B4-BE49-F238E27FC236}">
                <a16:creationId xmlns:a16="http://schemas.microsoft.com/office/drawing/2014/main" id="{3FD401FB-0E82-42E6-AAB1-C2F142DB10A2}"/>
              </a:ext>
            </a:extLst>
          </p:cNvPr>
          <p:cNvGrpSpPr/>
          <p:nvPr/>
        </p:nvGrpSpPr>
        <p:grpSpPr>
          <a:xfrm rot="16200000">
            <a:off x="6169337" y="-3837227"/>
            <a:ext cx="10153354" cy="12613685"/>
            <a:chOff x="4420189" y="-6439404"/>
            <a:chExt cx="10153354" cy="12613685"/>
          </a:xfrm>
          <a:solidFill>
            <a:srgbClr val="F2F2F2"/>
          </a:solidFill>
        </p:grpSpPr>
        <p:sp>
          <p:nvSpPr>
            <p:cNvPr id="35" name="Oval 34">
              <a:extLst>
                <a:ext uri="{FF2B5EF4-FFF2-40B4-BE49-F238E27FC236}">
                  <a16:creationId xmlns:a16="http://schemas.microsoft.com/office/drawing/2014/main" id="{5C0A00BA-3429-4EE4-BE91-786810871C66}"/>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FF4318C4-F5EF-47A6-9180-65184D2CF141}"/>
                </a:ext>
              </a:extLst>
            </p:cNvPr>
            <p:cNvGrpSpPr/>
            <p:nvPr/>
          </p:nvGrpSpPr>
          <p:grpSpPr>
            <a:xfrm>
              <a:off x="4420189" y="2864694"/>
              <a:ext cx="4898077" cy="3309587"/>
              <a:chOff x="4884250" y="3292288"/>
              <a:chExt cx="4898077" cy="3309587"/>
            </a:xfrm>
            <a:grpFill/>
          </p:grpSpPr>
          <p:sp>
            <p:nvSpPr>
              <p:cNvPr id="41" name="TextBox 40">
                <a:extLst>
                  <a:ext uri="{FF2B5EF4-FFF2-40B4-BE49-F238E27FC236}">
                    <a16:creationId xmlns:a16="http://schemas.microsoft.com/office/drawing/2014/main" id="{1DBAFF71-BB57-4E0E-8843-2A36775E21D7}"/>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2" name="Oval 41">
                <a:extLst>
                  <a:ext uri="{FF2B5EF4-FFF2-40B4-BE49-F238E27FC236}">
                    <a16:creationId xmlns:a16="http://schemas.microsoft.com/office/drawing/2014/main" id="{C9633BA3-EED4-4009-8962-DF3F7A92DBF5}"/>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9E283303-9A9B-4400-AEEB-224C08821F4E}"/>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7" name="Group 36">
              <a:extLst>
                <a:ext uri="{FF2B5EF4-FFF2-40B4-BE49-F238E27FC236}">
                  <a16:creationId xmlns:a16="http://schemas.microsoft.com/office/drawing/2014/main" id="{2270BC67-060E-4FF7-A66B-E833AE553B93}"/>
                </a:ext>
              </a:extLst>
            </p:cNvPr>
            <p:cNvGrpSpPr/>
            <p:nvPr/>
          </p:nvGrpSpPr>
          <p:grpSpPr>
            <a:xfrm rot="5400000">
              <a:off x="5674513" y="-5098362"/>
              <a:ext cx="4898076" cy="2215991"/>
              <a:chOff x="6230580" y="5768815"/>
              <a:chExt cx="4898076" cy="2215991"/>
            </a:xfrm>
            <a:grpFill/>
          </p:grpSpPr>
          <p:sp>
            <p:nvSpPr>
              <p:cNvPr id="38" name="TextBox 37">
                <a:extLst>
                  <a:ext uri="{FF2B5EF4-FFF2-40B4-BE49-F238E27FC236}">
                    <a16:creationId xmlns:a16="http://schemas.microsoft.com/office/drawing/2014/main" id="{88FA835D-560C-4582-BE40-F2A836B20EFE}"/>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5FDBD9E6-D178-4BB2-82E0-66186CF17A64}"/>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BD58E32A-2CAE-44F1-AA11-12B0ED398440}"/>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1098245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522CDB5-6081-445C-80F4-37A8436773F4}"/>
              </a:ext>
            </a:extLst>
          </p:cNvPr>
          <p:cNvSpPr txBox="1"/>
          <p:nvPr/>
        </p:nvSpPr>
        <p:spPr>
          <a:xfrm rot="1395382">
            <a:off x="2334387" y="360395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nvGraphicFramePr>
            <p:xfrm>
              <a:off x="-550729" y="1671483"/>
              <a:ext cx="5721269" cy="8025010"/>
            </p:xfrm>
            <a:graphic>
              <a:graphicData uri="http://schemas.microsoft.com/office/drawing/2017/model3d">
                <am3d:model3d r:embed="rId3">
                  <am3d:spPr>
                    <a:xfrm>
                      <a:off x="0" y="0"/>
                      <a:ext cx="5721269" cy="8025010"/>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20694" ay="1274274" az="43733"/>
                    <am3d:postTrans dx="0" dy="0" dz="0"/>
                  </am3d:trans>
                  <am3d:raster rName="Office3DRenderer" rVer="16.0.8326">
                    <am3d:blip r:embed="rId4"/>
                  </am3d:raster>
                  <am3d:objViewport viewportSz="101764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550729" y="1671483"/>
                <a:ext cx="5721269" cy="8025010"/>
              </a:xfrm>
              <a:prstGeom prst="rect">
                <a:avLst/>
              </a:prstGeom>
            </p:spPr>
          </p:pic>
        </mc:Fallback>
      </mc:AlternateContent>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6057900"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22" name="Rectangle: Rounded Corners 21">
            <a:extLst>
              <a:ext uri="{FF2B5EF4-FFF2-40B4-BE49-F238E27FC236}">
                <a16:creationId xmlns:a16="http://schemas.microsoft.com/office/drawing/2014/main" id="{BF569424-D1A6-4267-951F-89BBAA121AA7}"/>
              </a:ext>
            </a:extLst>
          </p:cNvPr>
          <p:cNvSpPr/>
          <p:nvPr/>
        </p:nvSpPr>
        <p:spPr>
          <a:xfrm>
            <a:off x="-12261960"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395B961-FABF-4160-A183-412D2644D2CC}"/>
              </a:ext>
            </a:extLst>
          </p:cNvPr>
          <p:cNvSpPr txBox="1"/>
          <p:nvPr/>
        </p:nvSpPr>
        <p:spPr>
          <a:xfrm>
            <a:off x="-7561942"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1" name="Isosceles Triangle 10">
            <a:extLst>
              <a:ext uri="{FF2B5EF4-FFF2-40B4-BE49-F238E27FC236}">
                <a16:creationId xmlns:a16="http://schemas.microsoft.com/office/drawing/2014/main" id="{84CA81CC-E04A-4FCC-BA25-0EDAFAF5F670}"/>
              </a:ext>
            </a:extLst>
          </p:cNvPr>
          <p:cNvSpPr/>
          <p:nvPr/>
        </p:nvSpPr>
        <p:spPr>
          <a:xfrm flipV="1">
            <a:off x="2339340" y="1757683"/>
            <a:ext cx="137160" cy="116847"/>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nvGrpSpPr>
          <p:cNvPr id="29" name="Group 28">
            <a:extLst>
              <a:ext uri="{FF2B5EF4-FFF2-40B4-BE49-F238E27FC236}">
                <a16:creationId xmlns:a16="http://schemas.microsoft.com/office/drawing/2014/main" id="{BE032F93-493A-4D3B-B6E7-7AA4F1B4533E}"/>
              </a:ext>
            </a:extLst>
          </p:cNvPr>
          <p:cNvGrpSpPr/>
          <p:nvPr/>
        </p:nvGrpSpPr>
        <p:grpSpPr>
          <a:xfrm>
            <a:off x="4576314" y="-6733053"/>
            <a:ext cx="10153354" cy="12613685"/>
            <a:chOff x="4420189" y="-6439404"/>
            <a:chExt cx="10153354" cy="12613685"/>
          </a:xfrm>
          <a:solidFill>
            <a:srgbClr val="F2F2F2"/>
          </a:solidFill>
        </p:grpSpPr>
        <p:sp>
          <p:nvSpPr>
            <p:cNvPr id="30" name="Oval 29">
              <a:extLst>
                <a:ext uri="{FF2B5EF4-FFF2-40B4-BE49-F238E27FC236}">
                  <a16:creationId xmlns:a16="http://schemas.microsoft.com/office/drawing/2014/main" id="{30813B42-AD53-4D65-8ADF-DD3DCD8E23B2}"/>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a:extLst>
                <a:ext uri="{FF2B5EF4-FFF2-40B4-BE49-F238E27FC236}">
                  <a16:creationId xmlns:a16="http://schemas.microsoft.com/office/drawing/2014/main" id="{5FB0BBED-9D4B-4FFE-940B-0DF17E2E5E52}"/>
                </a:ext>
              </a:extLst>
            </p:cNvPr>
            <p:cNvGrpSpPr/>
            <p:nvPr/>
          </p:nvGrpSpPr>
          <p:grpSpPr>
            <a:xfrm>
              <a:off x="4420189" y="2864694"/>
              <a:ext cx="4898077" cy="3309587"/>
              <a:chOff x="4884250" y="3292288"/>
              <a:chExt cx="4898077" cy="3309587"/>
            </a:xfrm>
            <a:grpFill/>
          </p:grpSpPr>
          <p:sp>
            <p:nvSpPr>
              <p:cNvPr id="36" name="TextBox 35">
                <a:extLst>
                  <a:ext uri="{FF2B5EF4-FFF2-40B4-BE49-F238E27FC236}">
                    <a16:creationId xmlns:a16="http://schemas.microsoft.com/office/drawing/2014/main" id="{20220DD9-72D5-403D-81F2-AA3A8897376F}"/>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7" name="Oval 36">
                <a:extLst>
                  <a:ext uri="{FF2B5EF4-FFF2-40B4-BE49-F238E27FC236}">
                    <a16:creationId xmlns:a16="http://schemas.microsoft.com/office/drawing/2014/main" id="{C43076B0-0B31-4E99-87CE-BE85FF40B9D7}"/>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C877836F-C5D5-4414-AE63-531B1B2C479D}"/>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2" name="Group 31">
              <a:extLst>
                <a:ext uri="{FF2B5EF4-FFF2-40B4-BE49-F238E27FC236}">
                  <a16:creationId xmlns:a16="http://schemas.microsoft.com/office/drawing/2014/main" id="{49E960C7-758B-45FB-9E7D-3D162601DC84}"/>
                </a:ext>
              </a:extLst>
            </p:cNvPr>
            <p:cNvGrpSpPr/>
            <p:nvPr/>
          </p:nvGrpSpPr>
          <p:grpSpPr>
            <a:xfrm rot="5400000">
              <a:off x="5674513" y="-5098362"/>
              <a:ext cx="4898076" cy="2215991"/>
              <a:chOff x="6230580" y="5768815"/>
              <a:chExt cx="4898076" cy="2215991"/>
            </a:xfrm>
            <a:grpFill/>
          </p:grpSpPr>
          <p:sp>
            <p:nvSpPr>
              <p:cNvPr id="33" name="TextBox 32">
                <a:extLst>
                  <a:ext uri="{FF2B5EF4-FFF2-40B4-BE49-F238E27FC236}">
                    <a16:creationId xmlns:a16="http://schemas.microsoft.com/office/drawing/2014/main" id="{7C55A65E-A3C9-4F24-BE20-C66CB8130378}"/>
                  </a:ext>
                </a:extLst>
              </p:cNvPr>
              <p:cNvSpPr txBox="1"/>
              <p:nvPr/>
            </p:nvSpPr>
            <p:spPr>
              <a:xfrm>
                <a:off x="6230580" y="6230480"/>
                <a:ext cx="4572000" cy="1754326"/>
              </a:xfrm>
              <a:prstGeom prst="rect">
                <a:avLst/>
              </a:prstGeom>
              <a:no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4" name="Oval 33">
                <a:extLst>
                  <a:ext uri="{FF2B5EF4-FFF2-40B4-BE49-F238E27FC236}">
                    <a16:creationId xmlns:a16="http://schemas.microsoft.com/office/drawing/2014/main" id="{0F8B3529-55BC-4A9A-9CB9-D3F55A294C4A}"/>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6F0C06E6-468A-47A1-8E6A-1D18CEEB28C9}"/>
                  </a:ext>
                </a:extLst>
              </p:cNvPr>
              <p:cNvSpPr txBox="1"/>
              <p:nvPr/>
            </p:nvSpPr>
            <p:spPr>
              <a:xfrm>
                <a:off x="8627041" y="5768815"/>
                <a:ext cx="2202911" cy="461665"/>
              </a:xfrm>
              <a:prstGeom prst="rect">
                <a:avLst/>
              </a:prstGeom>
              <a:no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659871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8215EEC3-5409-4909-A0A7-1C39ADC19C87}"/>
              </a:ext>
            </a:extLst>
          </p:cNvPr>
          <p:cNvSpPr txBox="1"/>
          <p:nvPr/>
        </p:nvSpPr>
        <p:spPr>
          <a:xfrm>
            <a:off x="5690409" y="2640298"/>
            <a:ext cx="807144" cy="1015663"/>
          </a:xfrm>
          <a:prstGeom prst="rect">
            <a:avLst/>
          </a:prstGeom>
          <a:noFill/>
        </p:spPr>
        <p:txBody>
          <a:bodyPr wrap="none" rtlCol="0">
            <a:spAutoFit/>
          </a:bodyPr>
          <a:lstStyle/>
          <a:p>
            <a:r>
              <a:rPr lang="en-US" sz="60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rPr>
              <a:t>Is</a:t>
            </a:r>
            <a:endParaRPr lang="en-US" sz="32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22D6A6B9-6468-40E3-8028-05978FDD7193}"/>
              </a:ext>
            </a:extLst>
          </p:cNvPr>
          <p:cNvSpPr txBox="1"/>
          <p:nvPr/>
        </p:nvSpPr>
        <p:spPr>
          <a:xfrm rot="1395382">
            <a:off x="3595972" y="122758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116526141"/>
                  </p:ext>
                </p:extLst>
              </p:nvPr>
            </p:nvGraphicFramePr>
            <p:xfrm rot="1054470">
              <a:off x="-569766" y="1912608"/>
              <a:ext cx="5759343" cy="7758457"/>
            </p:xfrm>
            <a:graphic>
              <a:graphicData uri="http://schemas.microsoft.com/office/drawing/2017/model3d">
                <am3d:model3d r:embed="rId2">
                  <am3d:spPr>
                    <a:xfrm rot="1054470">
                      <a:off x="0" y="0"/>
                      <a:ext cx="5759343" cy="7758457"/>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9931" ay="102348" az="-3277"/>
                    <am3d:postTrans dx="0" dy="0" dz="0"/>
                  </am3d:trans>
                  <am3d:raster rName="Office3DRenderer" rVer="16.0.8326">
                    <am3d:blip r:embed="rId3"/>
                  </am3d:raster>
                  <am3d:objViewport viewportSz="101764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3"/>
              <a:stretch>
                <a:fillRect/>
              </a:stretch>
            </p:blipFill>
            <p:spPr>
              <a:xfrm rot="1054470">
                <a:off x="-569766" y="1912608"/>
                <a:ext cx="5759343" cy="7758457"/>
              </a:xfrm>
              <a:prstGeom prst="rect">
                <a:avLst/>
              </a:prstGeom>
            </p:spPr>
          </p:pic>
        </mc:Fallback>
      </mc:AlternateContent>
      <p:grpSp>
        <p:nvGrpSpPr>
          <p:cNvPr id="14" name="Group 13">
            <a:extLst>
              <a:ext uri="{FF2B5EF4-FFF2-40B4-BE49-F238E27FC236}">
                <a16:creationId xmlns:a16="http://schemas.microsoft.com/office/drawing/2014/main" id="{C74F79B1-447F-4662-A6E7-1CD9B8F857B3}"/>
              </a:ext>
            </a:extLst>
          </p:cNvPr>
          <p:cNvGrpSpPr/>
          <p:nvPr/>
        </p:nvGrpSpPr>
        <p:grpSpPr>
          <a:xfrm>
            <a:off x="5672895" y="3409593"/>
            <a:ext cx="2452504" cy="923330"/>
            <a:chOff x="1205096" y="778261"/>
            <a:chExt cx="2452504" cy="923330"/>
          </a:xfrm>
        </p:grpSpPr>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2452504"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sp>
        <p:nvSpPr>
          <p:cNvPr id="17" name="TextBox 16">
            <a:extLst>
              <a:ext uri="{FF2B5EF4-FFF2-40B4-BE49-F238E27FC236}">
                <a16:creationId xmlns:a16="http://schemas.microsoft.com/office/drawing/2014/main" id="{2E848D14-1D91-4EF0-AC8E-2B146CB2A88A}"/>
              </a:ext>
            </a:extLst>
          </p:cNvPr>
          <p:cNvSpPr txBox="1"/>
          <p:nvPr/>
        </p:nvSpPr>
        <p:spPr>
          <a:xfrm>
            <a:off x="5690409" y="4271368"/>
            <a:ext cx="5365764" cy="584775"/>
          </a:xfrm>
          <a:prstGeom prst="rect">
            <a:avLst/>
          </a:prstGeom>
          <a:noFill/>
        </p:spPr>
        <p:txBody>
          <a:bodyPr wrap="none" rtlCol="0">
            <a:spAutoFit/>
          </a:bodyPr>
          <a:lstStyle/>
          <a:p>
            <a:r>
              <a:rPr lang="en-US" sz="32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rPr>
              <a:t>Really an Operation System?</a:t>
            </a:r>
          </a:p>
        </p:txBody>
      </p:sp>
      <mc:AlternateContent xmlns:mc="http://schemas.openxmlformats.org/markup-compatibility/2006">
        <mc:Choice xmlns:am3d="http://schemas.microsoft.com/office/drawing/2017/model3d" Requires="am3d">
          <p:graphicFrame>
            <p:nvGraphicFramePr>
              <p:cNvPr id="24" name="3D Model 23">
                <a:extLst>
                  <a:ext uri="{FF2B5EF4-FFF2-40B4-BE49-F238E27FC236}">
                    <a16:creationId xmlns:a16="http://schemas.microsoft.com/office/drawing/2014/main" id="{D268CB6B-C763-493A-BAA0-8BF1A3BBE569}"/>
                  </a:ext>
                </a:extLst>
              </p:cNvPr>
              <p:cNvGraphicFramePr>
                <a:graphicFrameLocks noChangeAspect="1"/>
              </p:cNvGraphicFramePr>
              <p:nvPr>
                <p:extLst>
                  <p:ext uri="{D42A27DB-BD31-4B8C-83A1-F6EECF244321}">
                    <p14:modId xmlns:p14="http://schemas.microsoft.com/office/powerpoint/2010/main" val="3999864570"/>
                  </p:ext>
                </p:extLst>
              </p:nvPr>
            </p:nvGraphicFramePr>
            <p:xfrm>
              <a:off x="-4287277" y="-2167844"/>
              <a:ext cx="3051490" cy="1644572"/>
            </p:xfrm>
            <a:graphic>
              <a:graphicData uri="http://schemas.microsoft.com/office/drawing/2017/model3d">
                <am3d:model3d r:embed="rId4">
                  <am3d:spPr>
                    <a:xfrm>
                      <a:off x="0" y="0"/>
                      <a:ext cx="3051490" cy="1644572"/>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448806" ay="1810464" az="226541"/>
                    <am3d:postTrans dx="0" dy="0" dz="0"/>
                  </am3d:trans>
                  <am3d:raster rName="Office3DRenderer" rVer="16.0.8326">
                    <am3d:blip r:embed="rId5"/>
                  </am3d:raster>
                  <am3d:objViewport viewportSz="40021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4" name="3D Model 23">
                <a:extLst>
                  <a:ext uri="{FF2B5EF4-FFF2-40B4-BE49-F238E27FC236}">
                    <a16:creationId xmlns:a16="http://schemas.microsoft.com/office/drawing/2014/main" id="{D268CB6B-C763-493A-BAA0-8BF1A3BBE569}"/>
                  </a:ext>
                </a:extLst>
              </p:cNvPr>
              <p:cNvPicPr>
                <a:picLocks noGrp="1" noRot="1" noChangeAspect="1" noMove="1" noResize="1" noEditPoints="1" noAdjustHandles="1" noChangeArrowheads="1" noChangeShapeType="1" noCrop="1"/>
              </p:cNvPicPr>
              <p:nvPr/>
            </p:nvPicPr>
            <p:blipFill>
              <a:blip r:embed="rId5"/>
              <a:stretch>
                <a:fillRect/>
              </a:stretch>
            </p:blipFill>
            <p:spPr>
              <a:xfrm>
                <a:off x="-4287277" y="-2167844"/>
                <a:ext cx="3051490" cy="1644572"/>
              </a:xfrm>
              <a:prstGeom prst="rect">
                <a:avLst/>
              </a:prstGeom>
            </p:spPr>
          </p:pic>
        </mc:Fallback>
      </mc:AlternateContent>
      <p:grpSp>
        <p:nvGrpSpPr>
          <p:cNvPr id="31" name="Group 30">
            <a:extLst>
              <a:ext uri="{FF2B5EF4-FFF2-40B4-BE49-F238E27FC236}">
                <a16:creationId xmlns:a16="http://schemas.microsoft.com/office/drawing/2014/main" id="{CE3FD964-6999-40A3-846E-8ECE1F002623}"/>
              </a:ext>
            </a:extLst>
          </p:cNvPr>
          <p:cNvGrpSpPr/>
          <p:nvPr/>
        </p:nvGrpSpPr>
        <p:grpSpPr>
          <a:xfrm rot="5400000">
            <a:off x="7745233" y="-8404815"/>
            <a:ext cx="10153354" cy="12613685"/>
            <a:chOff x="4420189" y="-6439404"/>
            <a:chExt cx="10153354" cy="12613685"/>
          </a:xfrm>
          <a:solidFill>
            <a:srgbClr val="F2F2F2"/>
          </a:solidFill>
        </p:grpSpPr>
        <p:sp>
          <p:nvSpPr>
            <p:cNvPr id="32" name="Oval 31">
              <a:extLst>
                <a:ext uri="{FF2B5EF4-FFF2-40B4-BE49-F238E27FC236}">
                  <a16:creationId xmlns:a16="http://schemas.microsoft.com/office/drawing/2014/main" id="{5716EFD6-72DD-43AD-BBAF-9206C5B4D26D}"/>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3" name="Group 32">
              <a:extLst>
                <a:ext uri="{FF2B5EF4-FFF2-40B4-BE49-F238E27FC236}">
                  <a16:creationId xmlns:a16="http://schemas.microsoft.com/office/drawing/2014/main" id="{92D6519C-E4E4-445F-B634-CEC1C565BDFE}"/>
                </a:ext>
              </a:extLst>
            </p:cNvPr>
            <p:cNvGrpSpPr/>
            <p:nvPr/>
          </p:nvGrpSpPr>
          <p:grpSpPr>
            <a:xfrm>
              <a:off x="4420189" y="2864694"/>
              <a:ext cx="4898077" cy="3309587"/>
              <a:chOff x="4884250" y="3292288"/>
              <a:chExt cx="4898077" cy="3309587"/>
            </a:xfrm>
            <a:grpFill/>
          </p:grpSpPr>
          <p:sp>
            <p:nvSpPr>
              <p:cNvPr id="38" name="TextBox 37">
                <a:extLst>
                  <a:ext uri="{FF2B5EF4-FFF2-40B4-BE49-F238E27FC236}">
                    <a16:creationId xmlns:a16="http://schemas.microsoft.com/office/drawing/2014/main" id="{CD0CE493-6236-4C42-8EB2-E626454B65A5}"/>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0B2AD83A-6474-420A-984C-F8A7B234265B}"/>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59BBAA2B-56C9-4279-B200-0ACE4A2B734B}"/>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4" name="Group 33">
              <a:extLst>
                <a:ext uri="{FF2B5EF4-FFF2-40B4-BE49-F238E27FC236}">
                  <a16:creationId xmlns:a16="http://schemas.microsoft.com/office/drawing/2014/main" id="{B815D3DA-D391-41C7-9C33-B0BC58FAB31F}"/>
                </a:ext>
              </a:extLst>
            </p:cNvPr>
            <p:cNvGrpSpPr/>
            <p:nvPr/>
          </p:nvGrpSpPr>
          <p:grpSpPr>
            <a:xfrm rot="5400000">
              <a:off x="5674513" y="-5098362"/>
              <a:ext cx="4898076" cy="2215991"/>
              <a:chOff x="6230580" y="5768815"/>
              <a:chExt cx="4898076" cy="2215991"/>
            </a:xfrm>
            <a:grpFill/>
          </p:grpSpPr>
          <p:sp>
            <p:nvSpPr>
              <p:cNvPr id="35" name="TextBox 34">
                <a:extLst>
                  <a:ext uri="{FF2B5EF4-FFF2-40B4-BE49-F238E27FC236}">
                    <a16:creationId xmlns:a16="http://schemas.microsoft.com/office/drawing/2014/main" id="{93F5B5C9-1CB0-4BF4-AEB7-F7D496518860}"/>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6" name="Oval 35">
                <a:extLst>
                  <a:ext uri="{FF2B5EF4-FFF2-40B4-BE49-F238E27FC236}">
                    <a16:creationId xmlns:a16="http://schemas.microsoft.com/office/drawing/2014/main" id="{A32F0C2E-267F-414D-ABA9-E7E58690042A}"/>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EADE32FF-E3EC-4618-BEAD-484F47F45BB2}"/>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pic>
        <p:nvPicPr>
          <p:cNvPr id="20" name="Picture 19">
            <a:extLst>
              <a:ext uri="{FF2B5EF4-FFF2-40B4-BE49-F238E27FC236}">
                <a16:creationId xmlns:a16="http://schemas.microsoft.com/office/drawing/2014/main" id="{5A94C119-20FA-4C4B-88FC-9289C1F529E7}"/>
              </a:ext>
            </a:extLst>
          </p:cNvPr>
          <p:cNvPicPr>
            <a:picLocks noChangeAspect="1"/>
          </p:cNvPicPr>
          <p:nvPr/>
        </p:nvPicPr>
        <p:blipFill>
          <a:blip r:embed="rId6">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21" name="Picture 20">
            <a:extLst>
              <a:ext uri="{FF2B5EF4-FFF2-40B4-BE49-F238E27FC236}">
                <a16:creationId xmlns:a16="http://schemas.microsoft.com/office/drawing/2014/main" id="{F50F7FA8-AE3F-496B-ADA5-105AA553E8D2}"/>
              </a:ext>
            </a:extLst>
          </p:cNvPr>
          <p:cNvPicPr>
            <a:picLocks noChangeAspect="1"/>
          </p:cNvPicPr>
          <p:nvPr/>
        </p:nvPicPr>
        <p:blipFill>
          <a:blip r:embed="rId6">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Tree>
    <p:extLst>
      <p:ext uri="{BB962C8B-B14F-4D97-AF65-F5344CB8AC3E}">
        <p14:creationId xmlns:p14="http://schemas.microsoft.com/office/powerpoint/2010/main" val="4066667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2E848D14-1D91-4EF0-AC8E-2B146CB2A88A}"/>
              </a:ext>
            </a:extLst>
          </p:cNvPr>
          <p:cNvSpPr txBox="1"/>
          <p:nvPr/>
        </p:nvSpPr>
        <p:spPr>
          <a:xfrm>
            <a:off x="5690409" y="4271368"/>
            <a:ext cx="5365764" cy="584775"/>
          </a:xfrm>
          <a:prstGeom prst="rect">
            <a:avLst/>
          </a:prstGeom>
          <a:noFill/>
          <a:ln>
            <a:noFill/>
          </a:ln>
        </p:spPr>
        <p:txBody>
          <a:bodyPr wrap="none" rtlCol="0">
            <a:spAutoFit/>
          </a:bodyPr>
          <a:lstStyle/>
          <a:p>
            <a:r>
              <a:rPr lang="en-US" sz="3200" dirty="0">
                <a:ln w="19050">
                  <a:noFill/>
                </a:ln>
                <a:solidFill>
                  <a:srgbClr val="F2F2F2"/>
                </a:solidFill>
                <a:latin typeface="Tahoma" panose="020B0604030504040204" pitchFamily="34" charset="0"/>
                <a:ea typeface="Tahoma" panose="020B0604030504040204" pitchFamily="34" charset="0"/>
                <a:cs typeface="Tahoma" panose="020B0604030504040204" pitchFamily="34" charset="0"/>
              </a:rPr>
              <a:t>Really an Operation System?</a:t>
            </a:r>
          </a:p>
        </p:txBody>
      </p:sp>
      <p:sp>
        <p:nvSpPr>
          <p:cNvPr id="19" name="TextBox 18">
            <a:extLst>
              <a:ext uri="{FF2B5EF4-FFF2-40B4-BE49-F238E27FC236}">
                <a16:creationId xmlns:a16="http://schemas.microsoft.com/office/drawing/2014/main" id="{22D6A6B9-6468-40E3-8028-05978FDD7193}"/>
              </a:ext>
            </a:extLst>
          </p:cNvPr>
          <p:cNvSpPr txBox="1"/>
          <p:nvPr/>
        </p:nvSpPr>
        <p:spPr>
          <a:xfrm rot="1395382">
            <a:off x="3595972" y="122758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nvGraphicFramePr>
            <p:xfrm rot="1054470">
              <a:off x="-569766" y="1912608"/>
              <a:ext cx="5759343" cy="7758457"/>
            </p:xfrm>
            <a:graphic>
              <a:graphicData uri="http://schemas.microsoft.com/office/drawing/2017/model3d">
                <am3d:model3d r:embed="rId3">
                  <am3d:spPr>
                    <a:xfrm rot="1054470">
                      <a:off x="0" y="0"/>
                      <a:ext cx="5759343" cy="7758457"/>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9931" ay="102348" az="-3277"/>
                    <am3d:postTrans dx="0" dy="0" dz="0"/>
                  </am3d:trans>
                  <am3d:raster rName="Office3DRenderer" rVer="16.0.8326">
                    <am3d:blip r:embed="rId4"/>
                  </am3d:raster>
                  <am3d:objViewport viewportSz="101764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rot="1054470">
                <a:off x="-569766" y="1912608"/>
                <a:ext cx="5759343" cy="7758457"/>
              </a:xfrm>
              <a:prstGeom prst="rect">
                <a:avLst/>
              </a:prstGeom>
            </p:spPr>
          </p:pic>
        </mc:Fallback>
      </mc:AlternateContent>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C74F79B1-447F-4662-A6E7-1CD9B8F857B3}"/>
              </a:ext>
            </a:extLst>
          </p:cNvPr>
          <p:cNvGrpSpPr/>
          <p:nvPr/>
        </p:nvGrpSpPr>
        <p:grpSpPr>
          <a:xfrm>
            <a:off x="5672895" y="3409593"/>
            <a:ext cx="2452504" cy="923330"/>
            <a:chOff x="1205096" y="778261"/>
            <a:chExt cx="2452504" cy="923330"/>
          </a:xfrm>
        </p:grpSpPr>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2452504" cy="923330"/>
            </a:xfrm>
            <a:prstGeom prst="rect">
              <a:avLst/>
            </a:prstGeom>
            <a:noFill/>
          </p:spPr>
          <p:txBody>
            <a:bodyPr wrap="square" rtlCol="0">
              <a:spAutoFit/>
            </a:bodyPr>
            <a:lstStyle/>
            <a:p>
              <a:r>
                <a:rPr lang="en-US" sz="5400" b="1" dirty="0">
                  <a:ln>
                    <a:solidFill>
                      <a:srgbClr val="F2F2F2"/>
                    </a:solidFill>
                  </a:ln>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2F2F2"/>
                    </a:solidFill>
                  </a:ln>
                  <a:solidFill>
                    <a:srgbClr val="F2F2F2"/>
                  </a:solidFill>
                  <a:latin typeface="Tahoma" panose="020B0604030504040204" pitchFamily="34" charset="0"/>
                  <a:ea typeface="Tahoma" panose="020B0604030504040204" pitchFamily="34" charset="0"/>
                  <a:cs typeface="Tahoma" panose="020B0604030504040204" pitchFamily="34" charset="0"/>
                </a:rPr>
                <a:t>LINUX</a:t>
              </a:r>
            </a:p>
          </p:txBody>
        </p:sp>
      </p:grpSp>
      <p:grpSp>
        <p:nvGrpSpPr>
          <p:cNvPr id="25" name="Group 24">
            <a:extLst>
              <a:ext uri="{FF2B5EF4-FFF2-40B4-BE49-F238E27FC236}">
                <a16:creationId xmlns:a16="http://schemas.microsoft.com/office/drawing/2014/main" id="{381087A9-F4FC-4998-B7FC-296F1BB745F7}"/>
              </a:ext>
            </a:extLst>
          </p:cNvPr>
          <p:cNvGrpSpPr/>
          <p:nvPr/>
        </p:nvGrpSpPr>
        <p:grpSpPr>
          <a:xfrm rot="6896708">
            <a:off x="-11996438" y="-34719878"/>
            <a:ext cx="46996178" cy="58384155"/>
            <a:chOff x="4420189" y="-6439404"/>
            <a:chExt cx="10153354" cy="12613685"/>
          </a:xfrm>
          <a:solidFill>
            <a:srgbClr val="F2F2F2"/>
          </a:solidFill>
        </p:grpSpPr>
        <p:sp>
          <p:nvSpPr>
            <p:cNvPr id="26" name="Oval 25">
              <a:extLst>
                <a:ext uri="{FF2B5EF4-FFF2-40B4-BE49-F238E27FC236}">
                  <a16:creationId xmlns:a16="http://schemas.microsoft.com/office/drawing/2014/main" id="{1D306080-F94D-42EA-A240-46FDAB5980D4}"/>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E83B3C2B-DC57-4FF1-A1F9-9197065E2BC0}"/>
                </a:ext>
              </a:extLst>
            </p:cNvPr>
            <p:cNvGrpSpPr/>
            <p:nvPr/>
          </p:nvGrpSpPr>
          <p:grpSpPr>
            <a:xfrm>
              <a:off x="4420189" y="2864694"/>
              <a:ext cx="4898077" cy="3309587"/>
              <a:chOff x="4884250" y="3292288"/>
              <a:chExt cx="4898077" cy="3309587"/>
            </a:xfrm>
            <a:grpFill/>
          </p:grpSpPr>
          <p:sp>
            <p:nvSpPr>
              <p:cNvPr id="32" name="TextBox 31">
                <a:extLst>
                  <a:ext uri="{FF2B5EF4-FFF2-40B4-BE49-F238E27FC236}">
                    <a16:creationId xmlns:a16="http://schemas.microsoft.com/office/drawing/2014/main" id="{FADEB0B9-B780-48D8-A58D-8848908BFA66}"/>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3" name="Oval 32">
                <a:extLst>
                  <a:ext uri="{FF2B5EF4-FFF2-40B4-BE49-F238E27FC236}">
                    <a16:creationId xmlns:a16="http://schemas.microsoft.com/office/drawing/2014/main" id="{12CB9E7E-79BF-4C69-BBAD-25F37F7BC515}"/>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9DA14BCF-95F9-4C1E-8A87-F02EA4750AB2}"/>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8" name="Group 27">
              <a:extLst>
                <a:ext uri="{FF2B5EF4-FFF2-40B4-BE49-F238E27FC236}">
                  <a16:creationId xmlns:a16="http://schemas.microsoft.com/office/drawing/2014/main" id="{4FB522A2-FC84-4EA5-B8C1-22588CC01288}"/>
                </a:ext>
              </a:extLst>
            </p:cNvPr>
            <p:cNvGrpSpPr/>
            <p:nvPr/>
          </p:nvGrpSpPr>
          <p:grpSpPr>
            <a:xfrm rot="5400000">
              <a:off x="5674513" y="-5098362"/>
              <a:ext cx="4898076" cy="2215991"/>
              <a:chOff x="6230580" y="5768815"/>
              <a:chExt cx="4898076" cy="2215991"/>
            </a:xfrm>
            <a:grpFill/>
          </p:grpSpPr>
          <p:sp>
            <p:nvSpPr>
              <p:cNvPr id="29" name="TextBox 28">
                <a:extLst>
                  <a:ext uri="{FF2B5EF4-FFF2-40B4-BE49-F238E27FC236}">
                    <a16:creationId xmlns:a16="http://schemas.microsoft.com/office/drawing/2014/main" id="{060BDDC3-DE6E-40F8-AD1C-249B3F372431}"/>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0" name="Oval 29">
                <a:extLst>
                  <a:ext uri="{FF2B5EF4-FFF2-40B4-BE49-F238E27FC236}">
                    <a16:creationId xmlns:a16="http://schemas.microsoft.com/office/drawing/2014/main" id="{4D23ECD7-9BD4-4C61-9C09-101F7F997BFD}"/>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AC6F0EDE-D016-424E-A73F-8C392E64EC93}"/>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
        <p:nvSpPr>
          <p:cNvPr id="16" name="TextBox 15">
            <a:extLst>
              <a:ext uri="{FF2B5EF4-FFF2-40B4-BE49-F238E27FC236}">
                <a16:creationId xmlns:a16="http://schemas.microsoft.com/office/drawing/2014/main" id="{8215EEC3-5409-4909-A0A7-1C39ADC19C87}"/>
              </a:ext>
            </a:extLst>
          </p:cNvPr>
          <p:cNvSpPr txBox="1"/>
          <p:nvPr/>
        </p:nvSpPr>
        <p:spPr>
          <a:xfrm>
            <a:off x="5690409" y="2640298"/>
            <a:ext cx="807144" cy="1015663"/>
          </a:xfrm>
          <a:prstGeom prst="rect">
            <a:avLst/>
          </a:prstGeom>
          <a:noFill/>
        </p:spPr>
        <p:txBody>
          <a:bodyPr wrap="none" rtlCol="0">
            <a:spAutoFit/>
          </a:bodyPr>
          <a:lstStyle/>
          <a:p>
            <a:r>
              <a:rPr lang="en-US" sz="6000" dirty="0">
                <a:ln w="19050">
                  <a:noFill/>
                </a:ln>
                <a:noFill/>
                <a:latin typeface="Tahoma" panose="020B0604030504040204" pitchFamily="34" charset="0"/>
                <a:ea typeface="Tahoma" panose="020B0604030504040204" pitchFamily="34" charset="0"/>
                <a:cs typeface="Tahoma" panose="020B0604030504040204" pitchFamily="34" charset="0"/>
              </a:rPr>
              <a:t>Is</a:t>
            </a:r>
            <a:endParaRPr lang="en-US" sz="3200" dirty="0">
              <a:ln w="19050">
                <a:noFill/>
              </a:ln>
              <a:noFill/>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mc:Choice xmlns:am3d="http://schemas.microsoft.com/office/drawing/2017/model3d" Requires="am3d">
          <p:graphicFrame>
            <p:nvGraphicFramePr>
              <p:cNvPr id="15" name="3D Model 14">
                <a:extLst>
                  <a:ext uri="{FF2B5EF4-FFF2-40B4-BE49-F238E27FC236}">
                    <a16:creationId xmlns:a16="http://schemas.microsoft.com/office/drawing/2014/main" id="{1BEC8F0B-1581-460A-8860-580FF7A109C0}"/>
                  </a:ext>
                </a:extLst>
              </p:cNvPr>
              <p:cNvGraphicFramePr>
                <a:graphicFrameLocks noChangeAspect="1"/>
              </p:cNvGraphicFramePr>
              <p:nvPr>
                <p:extLst>
                  <p:ext uri="{D42A27DB-BD31-4B8C-83A1-F6EECF244321}">
                    <p14:modId xmlns:p14="http://schemas.microsoft.com/office/powerpoint/2010/main" val="427883330"/>
                  </p:ext>
                </p:extLst>
              </p:nvPr>
            </p:nvGraphicFramePr>
            <p:xfrm>
              <a:off x="3620960" y="1830617"/>
              <a:ext cx="4504439" cy="2733138"/>
            </p:xfrm>
            <a:graphic>
              <a:graphicData uri="http://schemas.microsoft.com/office/drawing/2017/model3d">
                <am3d:model3d r:embed="rId5">
                  <am3d:spPr>
                    <a:xfrm>
                      <a:off x="0" y="0"/>
                      <a:ext cx="4504439" cy="2733138"/>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1486201" ay="2728596" az="1092617"/>
                    <am3d:postTrans dx="0" dy="0" dz="0"/>
                  </am3d:trans>
                  <am3d:raster rName="Office3DRenderer" rVer="16.0.8326">
                    <am3d:blip r:embed="rId6"/>
                  </am3d:raster>
                  <am3d:objViewport viewportSz="54186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Model 14">
                <a:extLst>
                  <a:ext uri="{FF2B5EF4-FFF2-40B4-BE49-F238E27FC236}">
                    <a16:creationId xmlns:a16="http://schemas.microsoft.com/office/drawing/2014/main" id="{1BEC8F0B-1581-460A-8860-580FF7A109C0}"/>
                  </a:ext>
                </a:extLst>
              </p:cNvPr>
              <p:cNvPicPr>
                <a:picLocks noGrp="1" noRot="1" noChangeAspect="1" noMove="1" noResize="1" noEditPoints="1" noAdjustHandles="1" noChangeArrowheads="1" noChangeShapeType="1" noCrop="1"/>
              </p:cNvPicPr>
              <p:nvPr/>
            </p:nvPicPr>
            <p:blipFill>
              <a:blip r:embed="rId6"/>
              <a:stretch>
                <a:fillRect/>
              </a:stretch>
            </p:blipFill>
            <p:spPr>
              <a:xfrm>
                <a:off x="3620960" y="1830617"/>
                <a:ext cx="4504439" cy="2733138"/>
              </a:xfrm>
              <a:prstGeom prst="rect">
                <a:avLst/>
              </a:prstGeom>
            </p:spPr>
          </p:pic>
        </mc:Fallback>
      </mc:AlternateContent>
      <p:sp>
        <p:nvSpPr>
          <p:cNvPr id="24" name="TextBox 23">
            <a:extLst>
              <a:ext uri="{FF2B5EF4-FFF2-40B4-BE49-F238E27FC236}">
                <a16:creationId xmlns:a16="http://schemas.microsoft.com/office/drawing/2014/main" id="{F45BC250-F24A-4DC1-BCDC-6728D035FA06}"/>
              </a:ext>
            </a:extLst>
          </p:cNvPr>
          <p:cNvSpPr txBox="1"/>
          <p:nvPr/>
        </p:nvSpPr>
        <p:spPr>
          <a:xfrm>
            <a:off x="3886199" y="9294861"/>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p:pic>
        <p:nvPicPr>
          <p:cNvPr id="23" name="Picture 22">
            <a:extLst>
              <a:ext uri="{FF2B5EF4-FFF2-40B4-BE49-F238E27FC236}">
                <a16:creationId xmlns:a16="http://schemas.microsoft.com/office/drawing/2014/main" id="{5071C38C-D8E8-4C7A-A7CD-30A03F9B05B1}"/>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35" name="Picture 34">
            <a:extLst>
              <a:ext uri="{FF2B5EF4-FFF2-40B4-BE49-F238E27FC236}">
                <a16:creationId xmlns:a16="http://schemas.microsoft.com/office/drawing/2014/main" id="{EF281DA8-4F44-4E42-BAEF-992FB665AE44}"/>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spTree>
    <p:extLst>
      <p:ext uri="{BB962C8B-B14F-4D97-AF65-F5344CB8AC3E}">
        <p14:creationId xmlns:p14="http://schemas.microsoft.com/office/powerpoint/2010/main" val="2100368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20" name="3D Model 19">
                <a:extLst>
                  <a:ext uri="{FF2B5EF4-FFF2-40B4-BE49-F238E27FC236}">
                    <a16:creationId xmlns:a16="http://schemas.microsoft.com/office/drawing/2014/main" id="{EC5CEE63-07D8-40DA-B898-E758B79DDB13}"/>
                  </a:ext>
                </a:extLst>
              </p:cNvPr>
              <p:cNvGraphicFramePr>
                <a:graphicFrameLocks noChangeAspect="1"/>
              </p:cNvGraphicFramePr>
              <p:nvPr>
                <p:extLst>
                  <p:ext uri="{D42A27DB-BD31-4B8C-83A1-F6EECF244321}">
                    <p14:modId xmlns:p14="http://schemas.microsoft.com/office/powerpoint/2010/main" val="2681833392"/>
                  </p:ext>
                </p:extLst>
              </p:nvPr>
            </p:nvGraphicFramePr>
            <p:xfrm>
              <a:off x="5326863" y="2222500"/>
              <a:ext cx="1973165" cy="913580"/>
            </p:xfrm>
            <a:graphic>
              <a:graphicData uri="http://schemas.microsoft.com/office/drawing/2017/model3d">
                <am3d:model3d r:embed="rId3">
                  <am3d:spPr>
                    <a:xfrm>
                      <a:off x="0" y="0"/>
                      <a:ext cx="1973165" cy="913580"/>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4"/>
                  </am3d:raster>
                  <am3d:objViewport viewportSz="232357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a:extLst>
                  <a:ext uri="{FF2B5EF4-FFF2-40B4-BE49-F238E27FC236}">
                    <a16:creationId xmlns:a16="http://schemas.microsoft.com/office/drawing/2014/main" id="{EC5CEE63-07D8-40DA-B898-E758B79DDB13}"/>
                  </a:ext>
                </a:extLst>
              </p:cNvPr>
              <p:cNvPicPr>
                <a:picLocks noGrp="1" noRot="1" noChangeAspect="1" noMove="1" noResize="1" noEditPoints="1" noAdjustHandles="1" noChangeArrowheads="1" noChangeShapeType="1" noCrop="1"/>
              </p:cNvPicPr>
              <p:nvPr/>
            </p:nvPicPr>
            <p:blipFill>
              <a:blip r:embed="rId4"/>
              <a:stretch>
                <a:fillRect/>
              </a:stretch>
            </p:blipFill>
            <p:spPr>
              <a:xfrm>
                <a:off x="5326863" y="2222500"/>
                <a:ext cx="1973165" cy="913580"/>
              </a:xfrm>
              <a:prstGeom prst="rect">
                <a:avLst/>
              </a:prstGeom>
            </p:spPr>
          </p:pic>
        </mc:Fallback>
      </mc:AlternateContent>
      <p:grpSp>
        <p:nvGrpSpPr>
          <p:cNvPr id="21" name="Group 20">
            <a:extLst>
              <a:ext uri="{FF2B5EF4-FFF2-40B4-BE49-F238E27FC236}">
                <a16:creationId xmlns:a16="http://schemas.microsoft.com/office/drawing/2014/main" id="{369879A2-1BC7-48D0-A47D-B8B5CC55C8D4}"/>
              </a:ext>
            </a:extLst>
          </p:cNvPr>
          <p:cNvGrpSpPr/>
          <p:nvPr/>
        </p:nvGrpSpPr>
        <p:grpSpPr>
          <a:xfrm rot="6896708">
            <a:off x="-6143955" y="-24628382"/>
            <a:ext cx="34932715" cy="43397509"/>
            <a:chOff x="4420189" y="-6439404"/>
            <a:chExt cx="10153354" cy="12613685"/>
          </a:xfrm>
          <a:solidFill>
            <a:srgbClr val="F2F2F2"/>
          </a:solidFill>
        </p:grpSpPr>
        <p:sp>
          <p:nvSpPr>
            <p:cNvPr id="22" name="Oval 21">
              <a:extLst>
                <a:ext uri="{FF2B5EF4-FFF2-40B4-BE49-F238E27FC236}">
                  <a16:creationId xmlns:a16="http://schemas.microsoft.com/office/drawing/2014/main" id="{BB31F664-4FD0-4D70-AD3C-92932E4D3DAC}"/>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B5960305-E841-47B3-8B99-D9DDB22D3ABE}"/>
                </a:ext>
              </a:extLst>
            </p:cNvPr>
            <p:cNvGrpSpPr/>
            <p:nvPr/>
          </p:nvGrpSpPr>
          <p:grpSpPr>
            <a:xfrm>
              <a:off x="4420189" y="2864694"/>
              <a:ext cx="4898077" cy="3309587"/>
              <a:chOff x="4884250" y="3292288"/>
              <a:chExt cx="4898077" cy="3309587"/>
            </a:xfrm>
            <a:grpFill/>
          </p:grpSpPr>
          <p:sp>
            <p:nvSpPr>
              <p:cNvPr id="28" name="TextBox 27">
                <a:extLst>
                  <a:ext uri="{FF2B5EF4-FFF2-40B4-BE49-F238E27FC236}">
                    <a16:creationId xmlns:a16="http://schemas.microsoft.com/office/drawing/2014/main" id="{0C6884BB-8330-4422-871B-336939F77A53}"/>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29" name="Oval 28">
                <a:extLst>
                  <a:ext uri="{FF2B5EF4-FFF2-40B4-BE49-F238E27FC236}">
                    <a16:creationId xmlns:a16="http://schemas.microsoft.com/office/drawing/2014/main" id="{7DEE67BE-06AA-41A7-B6BF-EE8CDEDDB828}"/>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1E3632D5-09F7-45AD-9CB8-AAF6D325CE17}"/>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4" name="Group 23">
              <a:extLst>
                <a:ext uri="{FF2B5EF4-FFF2-40B4-BE49-F238E27FC236}">
                  <a16:creationId xmlns:a16="http://schemas.microsoft.com/office/drawing/2014/main" id="{889EB135-9BC5-46BE-9FB1-A26602DBF565}"/>
                </a:ext>
              </a:extLst>
            </p:cNvPr>
            <p:cNvGrpSpPr/>
            <p:nvPr/>
          </p:nvGrpSpPr>
          <p:grpSpPr>
            <a:xfrm rot="5400000">
              <a:off x="5674513" y="-5098362"/>
              <a:ext cx="4898076" cy="2215991"/>
              <a:chOff x="6230580" y="5768815"/>
              <a:chExt cx="4898076" cy="2215991"/>
            </a:xfrm>
            <a:grpFill/>
          </p:grpSpPr>
          <p:sp>
            <p:nvSpPr>
              <p:cNvPr id="25" name="TextBox 24">
                <a:extLst>
                  <a:ext uri="{FF2B5EF4-FFF2-40B4-BE49-F238E27FC236}">
                    <a16:creationId xmlns:a16="http://schemas.microsoft.com/office/drawing/2014/main" id="{3C85D561-D16D-4964-8189-94C26C559A89}"/>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26" name="Oval 25">
                <a:extLst>
                  <a:ext uri="{FF2B5EF4-FFF2-40B4-BE49-F238E27FC236}">
                    <a16:creationId xmlns:a16="http://schemas.microsoft.com/office/drawing/2014/main" id="{3E4F04F2-48D7-48B8-B52C-B626DFB2C3DE}"/>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ED70DD6-15ED-48E3-B04A-11B516935682}"/>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mc:AlternateContent xmlns:mc="http://schemas.openxmlformats.org/markup-compatibility/2006">
        <mc:Choice xmlns:am3d="http://schemas.microsoft.com/office/drawing/2017/model3d" Requires="am3d">
          <p:graphicFrame>
            <p:nvGraphicFramePr>
              <p:cNvPr id="13" name="3D Model 12">
                <a:extLst>
                  <a:ext uri="{FF2B5EF4-FFF2-40B4-BE49-F238E27FC236}">
                    <a16:creationId xmlns:a16="http://schemas.microsoft.com/office/drawing/2014/main" id="{93C7B680-B687-4B15-A268-58D516657393}"/>
                  </a:ext>
                </a:extLst>
              </p:cNvPr>
              <p:cNvGraphicFramePr>
                <a:graphicFrameLocks noChangeAspect="1"/>
              </p:cNvGraphicFramePr>
              <p:nvPr>
                <p:extLst>
                  <p:ext uri="{D42A27DB-BD31-4B8C-83A1-F6EECF244321}">
                    <p14:modId xmlns:p14="http://schemas.microsoft.com/office/powerpoint/2010/main" val="2009279116"/>
                  </p:ext>
                </p:extLst>
              </p:nvPr>
            </p:nvGraphicFramePr>
            <p:xfrm>
              <a:off x="3739025" y="1343434"/>
              <a:ext cx="4713948" cy="2085565"/>
            </p:xfrm>
            <a:graphic>
              <a:graphicData uri="http://schemas.microsoft.com/office/drawing/2017/model3d">
                <am3d:model3d r:embed="rId5">
                  <am3d:spPr>
                    <a:xfrm>
                      <a:off x="0" y="0"/>
                      <a:ext cx="4713948" cy="2085565"/>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896833" ay="3718779" az="795651"/>
                    <am3d:postTrans dx="0" dy="0" dz="0"/>
                  </am3d:trans>
                  <am3d:raster rName="Office3DRenderer" rVer="16.0.8326">
                    <am3d:blip r:embed="rId6"/>
                  </am3d:raster>
                  <am3d:objViewport viewportSz="54186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a:extLst>
                  <a:ext uri="{FF2B5EF4-FFF2-40B4-BE49-F238E27FC236}">
                    <a16:creationId xmlns:a16="http://schemas.microsoft.com/office/drawing/2014/main" id="{93C7B680-B687-4B15-A268-58D516657393}"/>
                  </a:ext>
                </a:extLst>
              </p:cNvPr>
              <p:cNvPicPr>
                <a:picLocks noGrp="1" noRot="1" noChangeAspect="1" noMove="1" noResize="1" noEditPoints="1" noAdjustHandles="1" noChangeArrowheads="1" noChangeShapeType="1" noCrop="1"/>
              </p:cNvPicPr>
              <p:nvPr/>
            </p:nvPicPr>
            <p:blipFill>
              <a:blip r:embed="rId6"/>
              <a:stretch>
                <a:fillRect/>
              </a:stretch>
            </p:blipFill>
            <p:spPr>
              <a:xfrm>
                <a:off x="3739025" y="1343434"/>
                <a:ext cx="4713948" cy="2085565"/>
              </a:xfrm>
              <a:prstGeom prst="rect">
                <a:avLst/>
              </a:prstGeom>
            </p:spPr>
          </p:pic>
        </mc:Fallback>
      </mc:AlternateContent>
      <p:sp>
        <p:nvSpPr>
          <p:cNvPr id="3" name="TextBox 2">
            <a:extLst>
              <a:ext uri="{FF2B5EF4-FFF2-40B4-BE49-F238E27FC236}">
                <a16:creationId xmlns:a16="http://schemas.microsoft.com/office/drawing/2014/main" id="{5FD4DCD9-FF3A-4362-804D-98CA9244639E}"/>
              </a:ext>
            </a:extLst>
          </p:cNvPr>
          <p:cNvSpPr txBox="1"/>
          <p:nvPr/>
        </p:nvSpPr>
        <p:spPr>
          <a:xfrm>
            <a:off x="3886199" y="40576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p:pic>
        <p:nvPicPr>
          <p:cNvPr id="16" name="Picture 15">
            <a:extLst>
              <a:ext uri="{FF2B5EF4-FFF2-40B4-BE49-F238E27FC236}">
                <a16:creationId xmlns:a16="http://schemas.microsoft.com/office/drawing/2014/main" id="{C1C12C2D-F347-42A7-9F1D-2881F18B5A72}"/>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17" name="Picture 16">
            <a:extLst>
              <a:ext uri="{FF2B5EF4-FFF2-40B4-BE49-F238E27FC236}">
                <a16:creationId xmlns:a16="http://schemas.microsoft.com/office/drawing/2014/main" id="{111CBA35-B7EA-4CE0-B90C-B0B4C8D6220D}"/>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spTree>
    <p:extLst>
      <p:ext uri="{BB962C8B-B14F-4D97-AF65-F5344CB8AC3E}">
        <p14:creationId xmlns:p14="http://schemas.microsoft.com/office/powerpoint/2010/main" val="2562908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35099C-CD54-438E-8780-B567491F02CF}"/>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9" name="Picture 8">
            <a:extLst>
              <a:ext uri="{FF2B5EF4-FFF2-40B4-BE49-F238E27FC236}">
                <a16:creationId xmlns:a16="http://schemas.microsoft.com/office/drawing/2014/main" id="{09EC6632-F229-4978-8D75-6905F2E47B65}"/>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3"/>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extLst>
                  <p:ext uri="{D42A27DB-BD31-4B8C-83A1-F6EECF244321}">
                    <p14:modId xmlns:p14="http://schemas.microsoft.com/office/powerpoint/2010/main" val="3811958503"/>
                  </p:ext>
                </p:extLst>
              </p:nvPr>
            </p:nvGraphicFramePr>
            <p:xfrm>
              <a:off x="895349" y="1965749"/>
              <a:ext cx="3775421" cy="1958551"/>
            </p:xfrm>
            <a:graphic>
              <a:graphicData uri="http://schemas.microsoft.com/office/drawing/2017/model3d">
                <am3d:model3d r:embed="rId4">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5"/>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5"/>
              <a:stretch>
                <a:fillRect/>
              </a:stretch>
            </p:blipFill>
            <p:spPr>
              <a:xfrm>
                <a:off x="895349"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895349"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extLst>
                  <p:ext uri="{D42A27DB-BD31-4B8C-83A1-F6EECF244321}">
                    <p14:modId xmlns:p14="http://schemas.microsoft.com/office/powerpoint/2010/main" val="3802158002"/>
                  </p:ext>
                </p:extLst>
              </p:nvPr>
            </p:nvGraphicFramePr>
            <p:xfrm>
              <a:off x="7752693" y="2481209"/>
              <a:ext cx="2623077" cy="1214491"/>
            </p:xfrm>
            <a:graphic>
              <a:graphicData uri="http://schemas.microsoft.com/office/drawing/2017/model3d">
                <am3d:model3d r:embed="rId6">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7"/>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7"/>
              <a:stretch>
                <a:fillRect/>
              </a:stretch>
            </p:blipFill>
            <p:spPr>
              <a:xfrm>
                <a:off x="77526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81352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cxnSp>
        <p:nvCxnSpPr>
          <p:cNvPr id="12" name="Straight Connector 11">
            <a:extLst>
              <a:ext uri="{FF2B5EF4-FFF2-40B4-BE49-F238E27FC236}">
                <a16:creationId xmlns:a16="http://schemas.microsoft.com/office/drawing/2014/main" id="{EDFC33E4-DB56-4E64-8D46-BC8130357FB9}"/>
              </a:ext>
            </a:extLst>
          </p:cNvPr>
          <p:cNvCxnSpPr>
            <a:cxnSpLocks/>
          </p:cNvCxnSpPr>
          <p:nvPr/>
        </p:nvCxnSpPr>
        <p:spPr>
          <a:xfrm>
            <a:off x="-14296706" y="4150154"/>
            <a:ext cx="13944602" cy="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52323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675</TotalTime>
  <Words>4622</Words>
  <Application>Microsoft Office PowerPoint</Application>
  <PresentationFormat>Widescreen</PresentationFormat>
  <Paragraphs>322</Paragraphs>
  <Slides>39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Calibri Light</vt:lpstr>
      <vt:lpstr>Crimson Text</vt:lpstr>
      <vt:lpstr>Tahoma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 KADEK ADI ASTAWA</dc:creator>
  <cp:lastModifiedBy>I KADEK ADI ASTAWA</cp:lastModifiedBy>
  <cp:revision>9</cp:revision>
  <dcterms:created xsi:type="dcterms:W3CDTF">2024-03-24T00:49:49Z</dcterms:created>
  <dcterms:modified xsi:type="dcterms:W3CDTF">2024-03-27T00:04:48Z</dcterms:modified>
</cp:coreProperties>
</file>

<file path=docProps/thumbnail.jpeg>
</file>